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7" r:id="rId3"/>
    <p:sldId id="259" r:id="rId4"/>
    <p:sldId id="260" r:id="rId5"/>
    <p:sldId id="261" r:id="rId6"/>
    <p:sldId id="263" r:id="rId7"/>
    <p:sldId id="264" r:id="rId8"/>
    <p:sldId id="265" r:id="rId9"/>
    <p:sldId id="266" r:id="rId10"/>
    <p:sldId id="267" r:id="rId11"/>
    <p:sldId id="268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внобедренный треугольник 6"/>
          <p:cNvSpPr/>
          <p:nvPr/>
        </p:nvSpPr>
        <p:spPr>
          <a:xfrm rot="16200000">
            <a:off x="7553325" y="5254626"/>
            <a:ext cx="1893887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/>
          <a:lstStyle>
            <a:lvl1pPr algn="r">
              <a:defRPr sz="44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1863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pPr>
              <a:defRPr/>
            </a:pPr>
            <a:fld id="{2477E7BF-2750-4FA6-8ABC-EE6E8B49D190}" type="datetimeFigureOut">
              <a:rPr lang="ru-RU"/>
              <a:pPr>
                <a:defRPr/>
              </a:pPr>
              <a:t>22.12.2016</a:t>
            </a:fld>
            <a:endParaRPr lang="ru-RU"/>
          </a:p>
        </p:txBody>
      </p:sp>
      <p:sp>
        <p:nvSpPr>
          <p:cNvPr id="6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49913"/>
            <a:ext cx="5791200" cy="365125"/>
          </a:xfrm>
        </p:spPr>
        <p:txBody>
          <a:bodyPr tIns="0" bIns="0"/>
          <a:lstStyle>
            <a:lvl1pPr algn="r">
              <a:defRPr sz="11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1525" y="5753100"/>
            <a:ext cx="503238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27D534B-F9EB-4650-AABA-F66333B39D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CCB595-7169-4609-91D3-7E87F496F980}" type="datetimeFigureOut">
              <a:rPr lang="ru-RU"/>
              <a:pPr>
                <a:defRPr/>
              </a:pPr>
              <a:t>22.12.2016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2AEEA4-BEF5-4E39-B5D7-99DB458137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0F6A9F-4FFD-4F41-AC3F-0696ACE28F67}" type="datetimeFigureOut">
              <a:rPr lang="ru-RU"/>
              <a:pPr>
                <a:defRPr/>
              </a:pPr>
              <a:t>22.12.2016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4E11C1-E89E-491F-BF49-C58390F99E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075" y="6480175"/>
            <a:ext cx="213360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CF1A7B-1B87-4B8D-81C5-8EB271823369}" type="datetimeFigureOut">
              <a:rPr lang="ru-RU"/>
              <a:pPr>
                <a:defRPr/>
              </a:pPr>
              <a:t>22.12.2016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59263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EFE599-4AD9-424E-B109-9C6B8CD67E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8"/>
          <p:cNvSpPr/>
          <p:nvPr/>
        </p:nvSpPr>
        <p:spPr>
          <a:xfrm flipV="1">
            <a:off x="6350" y="6350"/>
            <a:ext cx="9131300" cy="6837363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Равнобедренный треугольник 7"/>
          <p:cNvSpPr/>
          <p:nvPr/>
        </p:nvSpPr>
        <p:spPr>
          <a:xfrm rot="5400000" flipV="1">
            <a:off x="7553325" y="309563"/>
            <a:ext cx="1893888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" name="Прямая соединительная линия 10"/>
          <p:cNvCxnSpPr/>
          <p:nvPr/>
        </p:nvCxnSpPr>
        <p:spPr>
          <a:xfrm rot="10800000">
            <a:off x="6469063" y="9525"/>
            <a:ext cx="2673350" cy="1900238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9"/>
          <p:cNvCxnSpPr/>
          <p:nvPr/>
        </p:nvCxnSpPr>
        <p:spPr>
          <a:xfrm flipV="1"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/>
          <a:lstStyle>
            <a:lvl1pPr marL="0" algn="l">
              <a:buNone/>
              <a:defRPr sz="3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>
          <a:xfrm>
            <a:off x="6956425" y="6477000"/>
            <a:ext cx="21336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DC1ABC-EDA9-4E9A-AB40-CF09FDC13771}" type="datetimeFigureOut">
              <a:rPr lang="ru-RU"/>
              <a:pPr>
                <a:defRPr/>
              </a:pPr>
              <a:t>22.12.2016</a:t>
            </a:fld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5" y="6481763"/>
            <a:ext cx="4260850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0263" y="809625"/>
            <a:ext cx="503237" cy="3000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B41DD2-D4F7-4A1A-AD5C-5687E7365A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F0050E-0D6C-4C72-AC36-9C88507D6550}" type="datetimeFigureOut">
              <a:rPr lang="ru-RU"/>
              <a:pPr>
                <a:defRPr/>
              </a:pPr>
              <a:t>22.12.2016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E95B1E-AEF3-4373-B86E-029C608A84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075" y="6481763"/>
            <a:ext cx="2130425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989E89-087C-42D3-80CD-6E2404D1B078}" type="datetimeFigureOut">
              <a:rPr lang="ru-RU"/>
              <a:pPr>
                <a:defRPr/>
              </a:pPr>
              <a:t>22.12.2016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6085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838" y="6483350"/>
            <a:ext cx="503237" cy="3016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51533397-7D61-447A-9737-B5851ADF2F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8EA812-103D-421B-854D-2D8D112FB158}" type="datetimeFigureOut">
              <a:rPr lang="ru-RU"/>
              <a:pPr>
                <a:defRPr/>
              </a:pPr>
              <a:t>22.12.2016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B00ECD-E476-4542-BBE8-D2C750D4F7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AA8EC-17F4-4E3B-BDA4-4578E03DA3F0}" type="datetimeFigureOut">
              <a:rPr lang="ru-RU"/>
              <a:pPr>
                <a:defRPr/>
              </a:pPr>
              <a:t>22.12.2016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E9F4AF-7D07-4296-B7DB-651394AA32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563" y="6556375"/>
            <a:ext cx="213360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A261EC37-8829-4F65-9795-FD39945064FC}" type="datetimeFigureOut">
              <a:rPr lang="ru-RU"/>
              <a:pPr>
                <a:defRPr/>
              </a:pPr>
              <a:t>22.12.2016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063" y="6556375"/>
            <a:ext cx="514350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5" y="6556375"/>
            <a:ext cx="503238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381B7189-0116-4186-B26A-C18A419C0E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700" y="6556375"/>
            <a:ext cx="210185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46A8CC2E-4199-428F-83D7-8B1D3AFFFC55}" type="datetimeFigureOut">
              <a:rPr lang="ru-RU"/>
              <a:pPr>
                <a:defRPr/>
              </a:pPr>
              <a:t>22.12.2016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69988" y="6557963"/>
            <a:ext cx="4948237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6900" y="6556375"/>
            <a:ext cx="366713" cy="301625"/>
          </a:xfrm>
        </p:spPr>
        <p:txBody>
          <a:bodyPr/>
          <a:lstStyle>
            <a:lvl1pPr algn="ctr">
              <a:defRPr sz="900"/>
            </a:lvl1pPr>
          </a:lstStyle>
          <a:p>
            <a:pPr>
              <a:defRPr/>
            </a:pPr>
            <a:fld id="{820AD904-3F4B-464C-ACAD-6F6847119B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6350" y="14288"/>
            <a:ext cx="9131300" cy="6837362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9063" y="4948238"/>
            <a:ext cx="2673350" cy="1900237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0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882775"/>
            <a:ext cx="8229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075" y="6481763"/>
            <a:ext cx="2133600" cy="3016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D1E89B9-F1D4-407F-A68A-069D593A8327}" type="datetimeFigureOut">
              <a:rPr lang="ru-RU"/>
              <a:pPr>
                <a:defRPr/>
              </a:pPr>
              <a:t>22.12.2016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763"/>
            <a:ext cx="4259263" cy="3016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838" y="6481763"/>
            <a:ext cx="503237" cy="3016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473EB10-6418-4116-B049-27239B0044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5" r:id="rId4"/>
    <p:sldLayoutId id="2147483819" r:id="rId5"/>
    <p:sldLayoutId id="2147483814" r:id="rId6"/>
    <p:sldLayoutId id="2147483813" r:id="rId7"/>
    <p:sldLayoutId id="2147483820" r:id="rId8"/>
    <p:sldLayoutId id="2147483821" r:id="rId9"/>
    <p:sldLayoutId id="2147483812" r:id="rId10"/>
    <p:sldLayoutId id="2147483811" r:id="rId11"/>
  </p:sldLayoutIdLst>
  <p:txStyles>
    <p:titleStyle>
      <a:lvl1pPr marL="484188" algn="l" rtl="0" eaLnBrk="0" fontAlgn="base" hangingPunct="0">
        <a:spcBef>
          <a:spcPct val="0"/>
        </a:spcBef>
        <a:spcAft>
          <a:spcPct val="0"/>
        </a:spcAft>
        <a:defRPr sz="4200" kern="1200">
          <a:ln w="6350">
            <a:solidFill>
              <a:schemeClr val="accent1">
                <a:shade val="43000"/>
              </a:schemeClr>
            </a:solidFill>
          </a:ln>
          <a:solidFill>
            <a:srgbClr val="FF5C9C"/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marL="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2pPr>
      <a:lvl3pPr marL="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3pPr>
      <a:lvl4pPr marL="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4pPr>
      <a:lvl5pPr marL="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5pPr>
      <a:lvl6pPr marL="9413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6pPr>
      <a:lvl7pPr marL="13985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7pPr>
      <a:lvl8pPr marL="18557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8pPr>
      <a:lvl9pPr marL="23129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9pPr>
    </p:titleStyle>
    <p:bodyStyle>
      <a:lvl1pPr marL="447675" indent="-3825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325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Verdana" pitchFamily="34" charset="0"/>
        <a:buChar char="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49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095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09550" algn="l" rtl="0" eaLnBrk="0" fontAlgn="base" hangingPunct="0">
        <a:spcBef>
          <a:spcPct val="20000"/>
        </a:spcBef>
        <a:spcAft>
          <a:spcPct val="0"/>
        </a:spcAft>
        <a:buClr>
          <a:srgbClr val="FF90B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ote4estvo.ru/monastyri-rossii/607-aleksandro-nevskaya-lavra.html" TargetMode="External"/><Relationship Id="rId2" Type="http://schemas.openxmlformats.org/officeDocument/2006/relationships/hyperlink" Target="http://ote4estvo.ru/goroda-rossii/711-istoriya-sankt-peterburga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ote4estvo.ru/sobytiya-xviii-xix/127-otechestvennaya-vojna-1812-goda.html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7" name="Picture 5" descr="slide_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</p:spPr>
      </p:pic>
      <p:sp>
        <p:nvSpPr>
          <p:cNvPr id="13319" name="Text Box 7"/>
          <p:cNvSpPr txBox="1">
            <a:spLocks noChangeArrowheads="1"/>
          </p:cNvSpPr>
          <p:nvPr/>
        </p:nvSpPr>
        <p:spPr bwMode="auto">
          <a:xfrm rot="10800000">
            <a:off x="5072066" y="6173292"/>
            <a:ext cx="3143272" cy="369332"/>
          </a:xfrm>
          <a:prstGeom prst="rect">
            <a:avLst/>
          </a:prstGeom>
          <a:solidFill>
            <a:srgbClr val="00808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ъект 2"/>
          <p:cNvSpPr>
            <a:spLocks noGrp="1"/>
          </p:cNvSpPr>
          <p:nvPr>
            <p:ph idx="1"/>
          </p:nvPr>
        </p:nvSpPr>
        <p:spPr>
          <a:xfrm>
            <a:off x="179388" y="260350"/>
            <a:ext cx="8229600" cy="4572000"/>
          </a:xfrm>
        </p:spPr>
        <p:txBody>
          <a:bodyPr/>
          <a:lstStyle/>
          <a:p>
            <a:pPr marL="63500" indent="0" eaLnBrk="1" hangingPunct="1">
              <a:buFont typeface="Wingdings 2" pitchFamily="18" charset="2"/>
              <a:buNone/>
            </a:pPr>
            <a:r>
              <a:rPr lang="ru-RU" smtClean="0"/>
              <a:t>Умер Василий Андреевич Жуковский в 1852 году. Прах его был перевезен в </a:t>
            </a:r>
            <a:r>
              <a:rPr lang="ru-RU" smtClean="0">
                <a:hlinkClick r:id="rId2" tooltip="Санкт-Петербург"/>
              </a:rPr>
              <a:t>Санкт-Петербург</a:t>
            </a:r>
            <a:r>
              <a:rPr lang="ru-RU" smtClean="0"/>
              <a:t> и захоронен в </a:t>
            </a:r>
            <a:r>
              <a:rPr lang="ru-RU" smtClean="0">
                <a:hlinkClick r:id="rId3" tooltip="Александро-Невская Лавра"/>
              </a:rPr>
              <a:t>Александро-Невской лавре</a:t>
            </a:r>
            <a:r>
              <a:rPr lang="ru-RU" smtClean="0"/>
              <a:t>.</a:t>
            </a:r>
            <a:endParaRPr lang="ru-RU" smtClean="0">
              <a:latin typeface="Arial" charset="0"/>
            </a:endParaRPr>
          </a:p>
          <a:p>
            <a:pPr marL="63500" indent="0" eaLnBrk="1" hangingPunct="1">
              <a:buFont typeface="Wingdings 2" pitchFamily="18" charset="2"/>
              <a:buNone/>
            </a:pPr>
            <a:r>
              <a:rPr lang="ru-RU" smtClean="0"/>
              <a:t> В Александровском саду бы</a:t>
            </a:r>
            <a:r>
              <a:rPr lang="ru-RU" smtClean="0">
                <a:latin typeface="Arial" charset="0"/>
              </a:rPr>
              <a:t>л</a:t>
            </a:r>
          </a:p>
          <a:p>
            <a:pPr marL="63500" indent="0" eaLnBrk="1" hangingPunct="1">
              <a:buFont typeface="Wingdings 2" pitchFamily="18" charset="2"/>
              <a:buNone/>
            </a:pPr>
            <a:r>
              <a:rPr lang="ru-RU" smtClean="0"/>
              <a:t> установлен памятник </a:t>
            </a:r>
            <a:endParaRPr lang="ru-RU" smtClean="0">
              <a:latin typeface="Arial" charset="0"/>
            </a:endParaRPr>
          </a:p>
          <a:p>
            <a:pPr marL="63500" indent="0" eaLnBrk="1" hangingPunct="1">
              <a:buFont typeface="Wingdings 2" pitchFamily="18" charset="2"/>
              <a:buNone/>
            </a:pPr>
            <a:r>
              <a:rPr lang="ru-RU" smtClean="0"/>
              <a:t>Василию Андреевичу</a:t>
            </a:r>
            <a:endParaRPr lang="ru-RU" smtClean="0">
              <a:latin typeface="Arial" charset="0"/>
            </a:endParaRPr>
          </a:p>
          <a:p>
            <a:pPr marL="63500" indent="0" eaLnBrk="1" hangingPunct="1">
              <a:buFont typeface="Wingdings 2" pitchFamily="18" charset="2"/>
              <a:buNone/>
            </a:pPr>
            <a:r>
              <a:rPr lang="ru-RU" smtClean="0"/>
              <a:t> Жуковскому . </a:t>
            </a:r>
          </a:p>
        </p:txBody>
      </p:sp>
      <p:pic>
        <p:nvPicPr>
          <p:cNvPr id="22532" name="Picture 4" descr="450px-%D0%9F%D0%B0%D0%BC%D1%8F%D1%82%D0%BD%D0%B8%D0%BA_%D0%96%D1%83%D0%BA%D0%BE%D0%B2%D1%81%D0%BA%D0%BE%D0%BC%D1%83_%D0%B2_%D0%90%D0%BB%D0%B5%D0%BA%D1%81%D0%B0%D0%BD%D0%B4%D1%80%D0%BE%D0%B2%D1%81%D0%BA%D0%BE%D0%BC_%D1%81%D0%B0%D0%B4%D1%8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42075" y="2565400"/>
            <a:ext cx="2701925" cy="42926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eaLnBrk="1" fontAlgn="auto" hangingPunct="1">
              <a:spcAft>
                <a:spcPts val="0"/>
              </a:spcAft>
              <a:defRPr/>
            </a:pPr>
            <a:r>
              <a:rPr lang="ru-RU" sz="40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Спасибо за внимание!!!!!!</a:t>
            </a:r>
            <a:endParaRPr lang="ru-RU" sz="4000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23554" name="Объект 2"/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916113"/>
            <a:ext cx="2159000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04025" y="4076700"/>
            <a:ext cx="1925638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18325" y="1822450"/>
            <a:ext cx="1790700" cy="196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8313" y="4437063"/>
            <a:ext cx="1955800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ъект 2"/>
          <p:cNvSpPr>
            <a:spLocks noGrp="1"/>
          </p:cNvSpPr>
          <p:nvPr>
            <p:ph idx="1"/>
          </p:nvPr>
        </p:nvSpPr>
        <p:spPr>
          <a:xfrm>
            <a:off x="323850" y="476250"/>
            <a:ext cx="8229600" cy="4897438"/>
          </a:xfrm>
        </p:spPr>
        <p:txBody>
          <a:bodyPr/>
          <a:lstStyle/>
          <a:p>
            <a:pPr marL="63500" indent="0" eaLnBrk="1" hangingPunct="1">
              <a:buFont typeface="Wingdings 2" pitchFamily="18" charset="2"/>
              <a:buNone/>
            </a:pPr>
            <a:r>
              <a:rPr lang="ru-RU" smtClean="0"/>
              <a:t>Родился В. А. Жуковский 29 января 1783 года. Его отец Афанасий Иванович Бунин-</a:t>
            </a:r>
            <a:r>
              <a:rPr lang="ru-RU" smtClean="0">
                <a:latin typeface="Arial" charset="0"/>
              </a:rPr>
              <a:t> </a:t>
            </a:r>
            <a:r>
              <a:rPr lang="ru-RU" smtClean="0"/>
              <a:t>тульский помещик. А его мать-пленная турчанка Сальха, привезенная</a:t>
            </a:r>
          </a:p>
          <a:p>
            <a:pPr marL="63500" indent="0" eaLnBrk="1" hangingPunct="1">
              <a:buFont typeface="Wingdings 2" pitchFamily="18" charset="2"/>
              <a:buNone/>
            </a:pPr>
            <a:r>
              <a:rPr lang="ru-RU" smtClean="0"/>
              <a:t> во время войны крестьянами</a:t>
            </a:r>
          </a:p>
          <a:p>
            <a:pPr marL="63500" indent="0" eaLnBrk="1" hangingPunct="1">
              <a:buFont typeface="Wingdings 2" pitchFamily="18" charset="2"/>
              <a:buNone/>
            </a:pPr>
            <a:r>
              <a:rPr lang="ru-RU" smtClean="0"/>
              <a:t> из-под крепости Бендеры. </a:t>
            </a:r>
          </a:p>
        </p:txBody>
      </p:sp>
      <p:pic>
        <p:nvPicPr>
          <p:cNvPr id="14341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43663" y="3284538"/>
            <a:ext cx="2197100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71550" y="1989138"/>
            <a:ext cx="7272338" cy="4679950"/>
          </a:xfrm>
        </p:spPr>
      </p:pic>
      <p:sp>
        <p:nvSpPr>
          <p:cNvPr id="15362" name="Text Box 4"/>
          <p:cNvSpPr txBox="1">
            <a:spLocks noChangeArrowheads="1"/>
          </p:cNvSpPr>
          <p:nvPr/>
        </p:nvSpPr>
        <p:spPr bwMode="auto">
          <a:xfrm>
            <a:off x="1187450" y="784225"/>
            <a:ext cx="30972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5363" name="Text Box 5"/>
          <p:cNvSpPr txBox="1">
            <a:spLocks noChangeArrowheads="1"/>
          </p:cNvSpPr>
          <p:nvPr/>
        </p:nvSpPr>
        <p:spPr bwMode="auto">
          <a:xfrm>
            <a:off x="3255963" y="7127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15364" name="Text Box 7"/>
          <p:cNvSpPr txBox="1">
            <a:spLocks noChangeArrowheads="1"/>
          </p:cNvSpPr>
          <p:nvPr/>
        </p:nvSpPr>
        <p:spPr bwMode="auto">
          <a:xfrm>
            <a:off x="2032000" y="63976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755650" y="333375"/>
            <a:ext cx="758825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>
                <a:latin typeface="Century Gothic" pitchFamily="34" charset="0"/>
              </a:rPr>
              <a:t>Мальчику была дана фамилия усыновившего его помещика – Андрея Жуковского, который жил в доме Буниных.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ъект 2"/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pPr marL="63500" indent="0" eaLnBrk="1" hangingPunct="1">
              <a:buFont typeface="Wingdings 2" pitchFamily="18" charset="2"/>
              <a:buNone/>
            </a:pPr>
            <a:r>
              <a:rPr lang="ru-RU" smtClean="0"/>
              <a:t>За годы жизни в пансионе Василий Жуковский написал много стихотворений и эссе, так же занимался переводами. </a:t>
            </a:r>
          </a:p>
          <a:p>
            <a:pPr marL="63500" indent="0" eaLnBrk="1" hangingPunct="1">
              <a:buFont typeface="Wingdings 2" pitchFamily="18" charset="2"/>
              <a:buNone/>
            </a:pPr>
            <a:r>
              <a:rPr lang="ru-RU" smtClean="0"/>
              <a:t>Творчество Жуковского</a:t>
            </a:r>
          </a:p>
          <a:p>
            <a:pPr marL="63500" indent="0" eaLnBrk="1" hangingPunct="1">
              <a:buFont typeface="Wingdings 2" pitchFamily="18" charset="2"/>
              <a:buNone/>
            </a:pPr>
            <a:r>
              <a:rPr lang="ru-RU" smtClean="0"/>
              <a:t> тех времен наполнено</a:t>
            </a:r>
          </a:p>
          <a:p>
            <a:pPr marL="63500" indent="0" eaLnBrk="1" hangingPunct="1">
              <a:buFont typeface="Wingdings 2" pitchFamily="18" charset="2"/>
              <a:buNone/>
            </a:pPr>
            <a:r>
              <a:rPr lang="ru-RU" smtClean="0"/>
              <a:t> романтизмом </a:t>
            </a:r>
          </a:p>
          <a:p>
            <a:pPr marL="63500" indent="0" eaLnBrk="1" hangingPunct="1">
              <a:buFont typeface="Wingdings 2" pitchFamily="18" charset="2"/>
              <a:buNone/>
            </a:pPr>
            <a:r>
              <a:rPr lang="ru-RU" smtClean="0"/>
              <a:t>(«Кассандра»,</a:t>
            </a:r>
          </a:p>
          <a:p>
            <a:pPr marL="63500" indent="0" eaLnBrk="1" hangingPunct="1">
              <a:buFont typeface="Wingdings 2" pitchFamily="18" charset="2"/>
              <a:buNone/>
            </a:pPr>
            <a:r>
              <a:rPr lang="ru-RU" smtClean="0"/>
              <a:t> «Людмила»). </a:t>
            </a:r>
          </a:p>
        </p:txBody>
      </p:sp>
      <p:pic>
        <p:nvPicPr>
          <p:cNvPr id="1638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92725" y="3429000"/>
            <a:ext cx="3240088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Заголовок 1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850" y="0"/>
            <a:ext cx="8394700" cy="192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ъект 2"/>
          <p:cNvSpPr>
            <a:spLocks noGrp="1"/>
          </p:cNvSpPr>
          <p:nvPr>
            <p:ph idx="1"/>
          </p:nvPr>
        </p:nvSpPr>
        <p:spPr>
          <a:xfrm>
            <a:off x="0" y="404813"/>
            <a:ext cx="8229600" cy="1800225"/>
          </a:xfrm>
        </p:spPr>
        <p:txBody>
          <a:bodyPr/>
          <a:lstStyle/>
          <a:p>
            <a:pPr marL="63500" indent="0" eaLnBrk="1" hangingPunct="1">
              <a:buFont typeface="Wingdings 2" pitchFamily="18" charset="2"/>
              <a:buNone/>
            </a:pPr>
            <a:r>
              <a:rPr lang="ru-RU" smtClean="0"/>
              <a:t>Во время </a:t>
            </a:r>
            <a:r>
              <a:rPr lang="ru-RU" smtClean="0">
                <a:hlinkClick r:id="rId2" tooltip="Отечественная Война 1812 года "/>
              </a:rPr>
              <a:t>Отечественной войны 1812 года</a:t>
            </a:r>
            <a:r>
              <a:rPr lang="ru-RU" smtClean="0"/>
              <a:t>, Жуковский не остался в стороне от борьбы с армией Наполеона.  </a:t>
            </a:r>
          </a:p>
        </p:txBody>
      </p:sp>
      <p:pic>
        <p:nvPicPr>
          <p:cNvPr id="17410" name="Picture 6" descr="10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2988" y="2205038"/>
            <a:ext cx="6624637" cy="424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</p:spPr>
        <p:txBody>
          <a:bodyPr/>
          <a:lstStyle/>
          <a:p>
            <a:pPr marL="484632" eaLnBrk="1" fontAlgn="auto" hangingPunct="1">
              <a:spcAft>
                <a:spcPts val="0"/>
              </a:spcAft>
              <a:defRPr/>
            </a:pPr>
            <a:endParaRPr lang="ru-RU" sz="3600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18434" name="Объект 2"/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pPr marL="63500" indent="0" eaLnBrk="1" hangingPunct="1">
              <a:buFont typeface="Wingdings 2" pitchFamily="18" charset="2"/>
              <a:buNone/>
            </a:pPr>
            <a:r>
              <a:rPr lang="ru-RU" smtClean="0"/>
              <a:t>В 1812 году Жуковский вступил в ополчение. В лагере под Тарутином он написал «Певца во стане русских воинов», сразу доставившего ему несравненно большую известность, чем вся его поэтическая деятельность до этого. В тысячах списков оно разошлось в армии и в России.</a:t>
            </a:r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61150" y="17463"/>
            <a:ext cx="2468563" cy="204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68288"/>
            <a:ext cx="8229600" cy="1398587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ru-RU" sz="2800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</a:rPr>
              <a:t>Жуковский был популярным деятелем литературы. На него обратил внимание Императорский двор.</a:t>
            </a:r>
            <a:r>
              <a:rPr lang="ru-RU" sz="3800" smtClean="0">
                <a:ln>
                  <a:noFill/>
                </a:ln>
                <a:effectLst/>
              </a:rPr>
              <a:t> </a:t>
            </a:r>
          </a:p>
        </p:txBody>
      </p:sp>
      <p:sp>
        <p:nvSpPr>
          <p:cNvPr id="19458" name="Объект 2"/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pPr marL="63500" indent="0" eaLnBrk="1" hangingPunct="1">
              <a:buFont typeface="Wingdings 2" pitchFamily="18" charset="2"/>
              <a:buNone/>
            </a:pPr>
            <a:r>
              <a:rPr lang="ru-RU" smtClean="0"/>
              <a:t>В 1816  году Жуковский стал чтецом при императрице Марии Фёдоровне. В 1817 году он стал учителем русского языка принцессы Шарлотты</a:t>
            </a:r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3933825"/>
            <a:ext cx="1838325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</p:spPr>
        <p:txBody>
          <a:bodyPr/>
          <a:lstStyle/>
          <a:p>
            <a:pPr marL="484632" eaLnBrk="1" fontAlgn="auto" hangingPunct="1">
              <a:spcAft>
                <a:spcPts val="0"/>
              </a:spcAft>
              <a:defRPr/>
            </a:pPr>
            <a:endParaRPr lang="ru-RU" sz="3200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20482" name="Объект 2"/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pPr marL="63500" indent="0" eaLnBrk="1" hangingPunct="1">
              <a:buFont typeface="Wingdings 2" pitchFamily="18" charset="2"/>
              <a:buNone/>
            </a:pPr>
            <a:r>
              <a:rPr lang="ru-RU" smtClean="0"/>
              <a:t>Десятилетие с 1810 по 1820 годов считается расцветом творчества Василия Андреевича Жуковского. Известнейшие его произведения были написаны в те времена: баллады «Эолова арфа», «Двенадцать спящих дев», многие стихи, переводы.</a:t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pic>
        <p:nvPicPr>
          <p:cNvPr id="2048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73913" y="0"/>
            <a:ext cx="2000250" cy="191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</p:spPr>
        <p:txBody>
          <a:bodyPr/>
          <a:lstStyle/>
          <a:p>
            <a:pPr marL="484632" eaLnBrk="1" fontAlgn="auto" hangingPunct="1">
              <a:spcAft>
                <a:spcPts val="0"/>
              </a:spcAft>
              <a:defRPr/>
            </a:pPr>
            <a:endParaRPr lang="ru-RU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21506" name="Объект 2"/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pPr marL="63500" indent="0" eaLnBrk="1" hangingPunct="1">
              <a:buFont typeface="Wingdings 2" pitchFamily="18" charset="2"/>
              <a:buNone/>
            </a:pPr>
            <a:r>
              <a:rPr lang="ru-RU" smtClean="0"/>
              <a:t>Последние 12 лет жизни провёл в Германии, чуть не ежегодно собираясь побывать в России, но, по болезненному состоянию своей жены, так и не успев осуществить этого желания.</a:t>
            </a:r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31075" y="0"/>
            <a:ext cx="17145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151</TotalTime>
  <Words>189</Words>
  <Application>Microsoft Office PowerPoint</Application>
  <PresentationFormat>Экран (4:3)</PresentationFormat>
  <Paragraphs>22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Яркая</vt:lpstr>
      <vt:lpstr>Слайд 1</vt:lpstr>
      <vt:lpstr>Слайд 2</vt:lpstr>
      <vt:lpstr>Слайд 3</vt:lpstr>
      <vt:lpstr>Слайд 4</vt:lpstr>
      <vt:lpstr>Слайд 5</vt:lpstr>
      <vt:lpstr>Слайд 6</vt:lpstr>
      <vt:lpstr>Жуковский был популярным деятелем литературы. На него обратил внимание Императорский двор. </vt:lpstr>
      <vt:lpstr>Слайд 8</vt:lpstr>
      <vt:lpstr>Слайд 9</vt:lpstr>
      <vt:lpstr>Слайд 10</vt:lpstr>
      <vt:lpstr>Спасибо за внимание!!!!!!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тему: В. А. Жуковский</dc:title>
  <dc:creator>СЕРГЕЙ</dc:creator>
  <cp:lastModifiedBy>Светлана</cp:lastModifiedBy>
  <cp:revision>18</cp:revision>
  <dcterms:created xsi:type="dcterms:W3CDTF">2013-10-06T09:59:42Z</dcterms:created>
  <dcterms:modified xsi:type="dcterms:W3CDTF">2016-12-22T02:48:01Z</dcterms:modified>
</cp:coreProperties>
</file>