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75" r:id="rId5"/>
    <p:sldId id="276" r:id="rId6"/>
    <p:sldId id="277" r:id="rId7"/>
    <p:sldId id="259" r:id="rId8"/>
    <p:sldId id="268" r:id="rId9"/>
    <p:sldId id="269" r:id="rId10"/>
    <p:sldId id="270" r:id="rId11"/>
    <p:sldId id="271" r:id="rId12"/>
    <p:sldId id="272" r:id="rId13"/>
    <p:sldId id="260" r:id="rId14"/>
    <p:sldId id="263" r:id="rId15"/>
    <p:sldId id="264" r:id="rId16"/>
    <p:sldId id="265" r:id="rId17"/>
    <p:sldId id="266" r:id="rId18"/>
    <p:sldId id="267" r:id="rId19"/>
    <p:sldId id="261" r:id="rId20"/>
    <p:sldId id="278" r:id="rId21"/>
    <p:sldId id="279" r:id="rId22"/>
    <p:sldId id="280" r:id="rId23"/>
    <p:sldId id="281" r:id="rId24"/>
    <p:sldId id="282" r:id="rId25"/>
    <p:sldId id="283" r:id="rId26"/>
    <p:sldId id="273" r:id="rId27"/>
    <p:sldId id="274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>
        <p:scale>
          <a:sx n="70" d="100"/>
          <a:sy n="70" d="100"/>
        </p:scale>
        <p:origin x="-51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828800"/>
          </a:xfrm>
        </p:spPr>
        <p:txBody>
          <a:bodyPr/>
          <a:lstStyle/>
          <a:p>
            <a:pPr algn="ctr"/>
            <a:r>
              <a:rPr lang="ru-RU" i="1" u="sng" dirty="0" smtClean="0">
                <a:solidFill>
                  <a:schemeClr val="accent1"/>
                </a:solidFill>
              </a:rPr>
              <a:t>Девиз нашего урока</a:t>
            </a:r>
            <a:endParaRPr lang="ru-RU" i="1" u="sng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ttps://encrypted-tbn3.gstatic.com/images?q=tbn:ANd9GcTQvHZc63hNHFA2WbkqhTMrhzqNRk3Gobqc8JQPlblcq3-EoW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4714875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ЗМЕ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78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ЗМЕИ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ЗМЕИ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3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i="1" dirty="0" smtClean="0">
                <a:effectLst/>
              </a:rPr>
              <a:t>Крокодилы.</a:t>
            </a:r>
            <a:endParaRPr lang="ru-RU" sz="8800" i="1" dirty="0">
              <a:effectLst/>
            </a:endParaRPr>
          </a:p>
        </p:txBody>
      </p:sp>
      <p:pic>
        <p:nvPicPr>
          <p:cNvPr id="7" name="Содержимое 6" descr="1d22e43078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530225"/>
            <a:ext cx="8229599" cy="443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59562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it-croc-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8229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7d269be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16864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age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8229600" cy="538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52ca67b9a95923892628dd893e4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0772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381000"/>
            <a:ext cx="3962400" cy="105156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Черепахи</a:t>
            </a:r>
            <a:endParaRPr lang="ru-RU" sz="4800" dirty="0"/>
          </a:p>
        </p:txBody>
      </p:sp>
      <p:pic>
        <p:nvPicPr>
          <p:cNvPr id="5" name="Picture 2" descr="Хищные челюсти и глотки Прикольные картинки, видео и фото жи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305800" cy="443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мы будем ……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Информацию из урока…..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Точку зрения …….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вопросы ……..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конечно, без сомнения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Речь при этом …….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733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latin typeface="Times New Roman" pitchFamily="18" charset="0"/>
                <a:cs typeface="Times New Roman" pitchFamily="18" charset="0"/>
              </a:rPr>
              <a:t>Слова подсказки: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изучать, отвечать, извлекать, высказывать, развивать.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тон\Desktop\надя документы\3 курс\практика\ПРАКТИКА\картинки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19600"/>
            <a:ext cx="2209800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183880" cy="1051560"/>
          </a:xfrm>
        </p:spPr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  <p:pic>
        <p:nvPicPr>
          <p:cNvPr id="4" name="Picture 2" descr="http://www.addjoy.ru/images/content/post/AddJoy_7935_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219200"/>
            <a:ext cx="8305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1051560"/>
          </a:xfrm>
        </p:spPr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  <p:pic>
        <p:nvPicPr>
          <p:cNvPr id="4" name="Picture 2" descr="http://cdn2.arkive.org/media/C1/C1808703-4494-4FFE-82B6-9F02E0837219/Presentation.Large/common-snapping-turtle-with-mouth-open-side-profi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199" y="1371600"/>
            <a:ext cx="822960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3880" cy="1051560"/>
          </a:xfrm>
        </p:spPr>
        <p:txBody>
          <a:bodyPr/>
          <a:lstStyle/>
          <a:p>
            <a:r>
              <a:rPr lang="ru-RU" dirty="0" smtClean="0"/>
              <a:t>Черепахи за трапезой</a:t>
            </a:r>
            <a:endParaRPr lang="ru-RU" dirty="0"/>
          </a:p>
        </p:txBody>
      </p:sp>
      <p:pic>
        <p:nvPicPr>
          <p:cNvPr id="4" name="Picture 2" descr="Черепахи за трапезой (15 фото) Прикольные картинки, интересные фотографии, фото девушек, смешные и интересные видео, фото прико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00" t="20323" r="14500"/>
          <a:stretch>
            <a:fillRect/>
          </a:stretch>
        </p:blipFill>
        <p:spPr bwMode="auto">
          <a:xfrm>
            <a:off x="457200" y="940766"/>
            <a:ext cx="2971800" cy="2357385"/>
          </a:xfrm>
          <a:prstGeom prst="rect">
            <a:avLst/>
          </a:prstGeom>
          <a:noFill/>
        </p:spPr>
      </p:pic>
      <p:pic>
        <p:nvPicPr>
          <p:cNvPr id="5" name="Picture 4" descr="Любимые питомцы :3"/>
          <p:cNvPicPr>
            <a:picLocks noChangeAspect="1" noChangeArrowheads="1"/>
          </p:cNvPicPr>
          <p:nvPr/>
        </p:nvPicPr>
        <p:blipFill>
          <a:blip r:embed="rId3"/>
          <a:srcRect r="8499" b="23423"/>
          <a:stretch>
            <a:fillRect/>
          </a:stretch>
        </p:blipFill>
        <p:spPr bwMode="auto">
          <a:xfrm>
            <a:off x="5638800" y="985836"/>
            <a:ext cx="2971800" cy="2290763"/>
          </a:xfrm>
          <a:prstGeom prst="rect">
            <a:avLst/>
          </a:prstGeom>
          <a:noFill/>
        </p:spPr>
      </p:pic>
      <p:pic>
        <p:nvPicPr>
          <p:cNvPr id="7" name="Picture 8" descr="Фото Gopherus agassizii &quot; Красноухая черепаха - домашний питомец"/>
          <p:cNvPicPr>
            <a:picLocks noChangeAspect="1" noChangeArrowheads="1"/>
          </p:cNvPicPr>
          <p:nvPr/>
        </p:nvPicPr>
        <p:blipFill>
          <a:blip r:embed="rId4"/>
          <a:srcRect t="8195" b="13955"/>
          <a:stretch>
            <a:fillRect/>
          </a:stretch>
        </p:blipFill>
        <p:spPr bwMode="auto">
          <a:xfrm>
            <a:off x="1981200" y="3276600"/>
            <a:ext cx="514946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Твердый панцирь черепах защищает  их от хищников</a:t>
            </a:r>
            <a:endParaRPr lang="ru-RU" dirty="0"/>
          </a:p>
        </p:txBody>
      </p:sp>
      <p:pic>
        <p:nvPicPr>
          <p:cNvPr id="4" name="Picture 8" descr="Черепаха в пустыне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714" t="12682" b="16666"/>
          <a:stretch>
            <a:fillRect/>
          </a:stretch>
        </p:blipFill>
        <p:spPr bwMode="auto">
          <a:xfrm>
            <a:off x="381000" y="1295400"/>
            <a:ext cx="4605895" cy="2590800"/>
          </a:xfrm>
          <a:prstGeom prst="rect">
            <a:avLst/>
          </a:prstGeom>
          <a:noFill/>
        </p:spPr>
      </p:pic>
      <p:pic>
        <p:nvPicPr>
          <p:cNvPr id="5" name="Picture 16" descr="25 событий уходящего года, которые заставят вас улыбнуться - Путёвые заметки Путёвые заметки"/>
          <p:cNvPicPr>
            <a:picLocks noChangeAspect="1" noChangeArrowheads="1"/>
          </p:cNvPicPr>
          <p:nvPr/>
        </p:nvPicPr>
        <p:blipFill>
          <a:blip r:embed="rId3"/>
          <a:srcRect l="3529" r="8234" b="12579"/>
          <a:stretch>
            <a:fillRect/>
          </a:stretch>
        </p:blipFill>
        <p:spPr bwMode="auto">
          <a:xfrm>
            <a:off x="5105400" y="1371600"/>
            <a:ext cx="3571900" cy="2357454"/>
          </a:xfrm>
          <a:prstGeom prst="rect">
            <a:avLst/>
          </a:prstGeom>
          <a:noFill/>
        </p:spPr>
      </p:pic>
      <p:pic>
        <p:nvPicPr>
          <p:cNvPr id="6" name="Picture 2" descr="Молодой лев и меткая черепаха (7 фото) &quot; Золотой Волчара - п…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0" y="3733800"/>
            <a:ext cx="4114800" cy="2522340"/>
          </a:xfrm>
          <a:prstGeom prst="rect">
            <a:avLst/>
          </a:prstGeom>
          <a:noFill/>
        </p:spPr>
      </p:pic>
      <p:pic>
        <p:nvPicPr>
          <p:cNvPr id="7" name="Picture 14" descr="Панцирь черепахи: стоит ли возиться?"/>
          <p:cNvPicPr>
            <a:picLocks noChangeAspect="1" noChangeArrowheads="1"/>
          </p:cNvPicPr>
          <p:nvPr/>
        </p:nvPicPr>
        <p:blipFill>
          <a:blip r:embed="rId5"/>
          <a:srcRect t="7838" b="13097"/>
          <a:stretch>
            <a:fillRect/>
          </a:stretch>
        </p:blipFill>
        <p:spPr bwMode="auto">
          <a:xfrm>
            <a:off x="381000" y="3886200"/>
            <a:ext cx="311727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183880" cy="1051560"/>
          </a:xfrm>
        </p:spPr>
        <p:txBody>
          <a:bodyPr/>
          <a:lstStyle/>
          <a:p>
            <a:r>
              <a:rPr lang="ru-RU" dirty="0" smtClean="0"/>
              <a:t>Сухопутные черепахи</a:t>
            </a:r>
            <a:endParaRPr lang="ru-RU" dirty="0"/>
          </a:p>
        </p:txBody>
      </p:sp>
      <p:pic>
        <p:nvPicPr>
          <p:cNvPr id="4" name="Picture 6" descr="Черепахи и черепашки :: zoneland.r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462" b="7211"/>
          <a:stretch>
            <a:fillRect/>
          </a:stretch>
        </p:blipFill>
        <p:spPr bwMode="auto">
          <a:xfrm>
            <a:off x="2286000" y="3581400"/>
            <a:ext cx="5172075" cy="2735235"/>
          </a:xfrm>
          <a:prstGeom prst="rect">
            <a:avLst/>
          </a:prstGeom>
          <a:noFill/>
        </p:spPr>
      </p:pic>
      <p:pic>
        <p:nvPicPr>
          <p:cNvPr id="5" name="Picture 2" descr="Сухопутные черепахи: как их содержать и кормить - Форум"/>
          <p:cNvPicPr>
            <a:picLocks noChangeAspect="1" noChangeArrowheads="1"/>
          </p:cNvPicPr>
          <p:nvPr/>
        </p:nvPicPr>
        <p:blipFill>
          <a:blip r:embed="rId3" cstate="print"/>
          <a:srcRect t="14997"/>
          <a:stretch>
            <a:fillRect/>
          </a:stretch>
        </p:blipFill>
        <p:spPr bwMode="auto">
          <a:xfrm>
            <a:off x="381000" y="1143000"/>
            <a:ext cx="3824784" cy="2438400"/>
          </a:xfrm>
          <a:prstGeom prst="rect">
            <a:avLst/>
          </a:prstGeom>
          <a:noFill/>
        </p:spPr>
      </p:pic>
      <p:pic>
        <p:nvPicPr>
          <p:cNvPr id="6" name="Picture 4" descr="Живот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066801"/>
            <a:ext cx="37719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Плавающие морские черепахи</a:t>
            </a:r>
            <a:endParaRPr lang="ru-RU" dirty="0"/>
          </a:p>
        </p:txBody>
      </p:sp>
      <p:pic>
        <p:nvPicPr>
          <p:cNvPr id="4" name="Picture 4" descr="Awsome Backgrounds &amp; Wallpapers &quot; Turtle Computer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44" t="22267" r="4048" b="12955"/>
          <a:stretch>
            <a:fillRect/>
          </a:stretch>
        </p:blipFill>
        <p:spPr bwMode="auto">
          <a:xfrm>
            <a:off x="3429000" y="3557339"/>
            <a:ext cx="5375049" cy="2828994"/>
          </a:xfrm>
          <a:prstGeom prst="rect">
            <a:avLst/>
          </a:prstGeom>
          <a:noFill/>
        </p:spPr>
      </p:pic>
      <p:pic>
        <p:nvPicPr>
          <p:cNvPr id="5" name="Picture 14" descr="Обои Черепахи Животные Фото 79924"/>
          <p:cNvPicPr>
            <a:picLocks noChangeAspect="1" noChangeArrowheads="1"/>
          </p:cNvPicPr>
          <p:nvPr/>
        </p:nvPicPr>
        <p:blipFill>
          <a:blip r:embed="rId3"/>
          <a:srcRect l="5964" t="21851" r="31411"/>
          <a:stretch>
            <a:fillRect/>
          </a:stretch>
        </p:blipFill>
        <p:spPr bwMode="auto">
          <a:xfrm>
            <a:off x="381000" y="3581400"/>
            <a:ext cx="3000396" cy="2809868"/>
          </a:xfrm>
          <a:prstGeom prst="rect">
            <a:avLst/>
          </a:prstGeom>
          <a:noFill/>
        </p:spPr>
      </p:pic>
      <p:pic>
        <p:nvPicPr>
          <p:cNvPr id="6" name="Picture 10" descr="Wildlife News Roundup (August 10-16, 2013) The Wildlife Society . - Tyler Stanford44's blog"/>
          <p:cNvPicPr>
            <a:picLocks noChangeAspect="1" noChangeArrowheads="1"/>
          </p:cNvPicPr>
          <p:nvPr/>
        </p:nvPicPr>
        <p:blipFill>
          <a:blip r:embed="rId4"/>
          <a:srcRect l="11291" t="19355" r="9677" b="27418"/>
          <a:stretch>
            <a:fillRect/>
          </a:stretch>
        </p:blipFill>
        <p:spPr bwMode="auto">
          <a:xfrm>
            <a:off x="5105400" y="1295400"/>
            <a:ext cx="3500430" cy="2281254"/>
          </a:xfrm>
          <a:prstGeom prst="rect">
            <a:avLst/>
          </a:prstGeom>
          <a:noFill/>
        </p:spPr>
      </p:pic>
      <p:pic>
        <p:nvPicPr>
          <p:cNvPr id="7" name="Picture 2" descr="Green Sea Turtle Animal Pla Turtles Wallpapers - JoBSPapa.com"/>
          <p:cNvPicPr>
            <a:picLocks noChangeAspect="1" noChangeArrowheads="1"/>
          </p:cNvPicPr>
          <p:nvPr/>
        </p:nvPicPr>
        <p:blipFill>
          <a:blip r:embed="rId5"/>
          <a:srcRect t="12820"/>
          <a:stretch>
            <a:fillRect/>
          </a:stretch>
        </p:blipFill>
        <p:spPr bwMode="auto">
          <a:xfrm>
            <a:off x="381000" y="1295400"/>
            <a:ext cx="463728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239000" cy="3657600"/>
          </a:xfrm>
        </p:spPr>
        <p:txBody>
          <a:bodyPr>
            <a:noAutofit/>
          </a:bodyPr>
          <a:lstStyle/>
          <a:p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    Тема:</a:t>
            </a:r>
            <a:br>
              <a:rPr lang="ru-RU" sz="8800" dirty="0" smtClean="0"/>
            </a:br>
            <a:r>
              <a:rPr lang="ru-RU" sz="8800" dirty="0" smtClean="0"/>
              <a:t>«На суше-как дома»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60198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Пресмыкающиеся </a:t>
            </a:r>
            <a:r>
              <a:rPr lang="ru-RU" sz="3100" dirty="0" smtClean="0">
                <a:solidFill>
                  <a:schemeClr val="tx1"/>
                </a:solidFill>
              </a:rPr>
              <a:t>– первые настоящие наземные позвоночные животные. У них сухая кожа, яйца имеют плотный покров, и поэтому пресмыкающиеся в отличие от земноводных могут жить вдали от воды и населять засушливые области. Пресмыкающиеся особенно разнообразны в жарких странах.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5334000" y="1905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53340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5334000" y="37338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9624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5334000" y="4953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60198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5334000" y="60960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Rectangle 11"/>
          <p:cNvSpPr>
            <a:spLocks noChangeArrowheads="1"/>
          </p:cNvSpPr>
          <p:nvPr/>
        </p:nvSpPr>
        <p:spPr bwMode="auto">
          <a:xfrm>
            <a:off x="60198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Rectangle 12"/>
          <p:cNvSpPr>
            <a:spLocks noChangeArrowheads="1"/>
          </p:cNvSpPr>
          <p:nvPr/>
        </p:nvSpPr>
        <p:spPr bwMode="auto">
          <a:xfrm>
            <a:off x="46482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3962400" y="25146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Rectangle 14"/>
          <p:cNvSpPr>
            <a:spLocks noChangeArrowheads="1"/>
          </p:cNvSpPr>
          <p:nvPr/>
        </p:nvSpPr>
        <p:spPr bwMode="auto">
          <a:xfrm>
            <a:off x="60198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5"/>
          <p:cNvSpPr>
            <a:spLocks noChangeArrowheads="1"/>
          </p:cNvSpPr>
          <p:nvPr/>
        </p:nvSpPr>
        <p:spPr bwMode="auto">
          <a:xfrm>
            <a:off x="67056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73914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Rectangle 17"/>
          <p:cNvSpPr>
            <a:spLocks noChangeArrowheads="1"/>
          </p:cNvSpPr>
          <p:nvPr/>
        </p:nvSpPr>
        <p:spPr bwMode="auto">
          <a:xfrm>
            <a:off x="46482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Rectangle 18"/>
          <p:cNvSpPr>
            <a:spLocks noChangeArrowheads="1"/>
          </p:cNvSpPr>
          <p:nvPr/>
        </p:nvSpPr>
        <p:spPr bwMode="auto">
          <a:xfrm>
            <a:off x="39624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Rectangle 19"/>
          <p:cNvSpPr>
            <a:spLocks noChangeArrowheads="1"/>
          </p:cNvSpPr>
          <p:nvPr/>
        </p:nvSpPr>
        <p:spPr bwMode="auto">
          <a:xfrm>
            <a:off x="32766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6" name="Rectangle 20"/>
          <p:cNvSpPr>
            <a:spLocks noChangeArrowheads="1"/>
          </p:cNvSpPr>
          <p:nvPr/>
        </p:nvSpPr>
        <p:spPr bwMode="auto">
          <a:xfrm>
            <a:off x="2590800" y="31242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21"/>
          <p:cNvSpPr>
            <a:spLocks noChangeArrowheads="1"/>
          </p:cNvSpPr>
          <p:nvPr/>
        </p:nvSpPr>
        <p:spPr bwMode="auto">
          <a:xfrm>
            <a:off x="46482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Rectangle 22"/>
          <p:cNvSpPr>
            <a:spLocks noChangeArrowheads="1"/>
          </p:cNvSpPr>
          <p:nvPr/>
        </p:nvSpPr>
        <p:spPr bwMode="auto">
          <a:xfrm>
            <a:off x="53340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Rectangle 23"/>
          <p:cNvSpPr>
            <a:spLocks noChangeArrowheads="1"/>
          </p:cNvSpPr>
          <p:nvPr/>
        </p:nvSpPr>
        <p:spPr bwMode="auto">
          <a:xfrm>
            <a:off x="32766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0" name="Rectangle 24"/>
          <p:cNvSpPr>
            <a:spLocks noChangeArrowheads="1"/>
          </p:cNvSpPr>
          <p:nvPr/>
        </p:nvSpPr>
        <p:spPr bwMode="auto">
          <a:xfrm>
            <a:off x="25908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1" name="Rectangle 25"/>
          <p:cNvSpPr>
            <a:spLocks noChangeArrowheads="1"/>
          </p:cNvSpPr>
          <p:nvPr/>
        </p:nvSpPr>
        <p:spPr bwMode="auto">
          <a:xfrm>
            <a:off x="67056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2" name="Rectangle 26"/>
          <p:cNvSpPr>
            <a:spLocks noChangeArrowheads="1"/>
          </p:cNvSpPr>
          <p:nvPr/>
        </p:nvSpPr>
        <p:spPr bwMode="auto">
          <a:xfrm>
            <a:off x="6019800" y="4343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3" name="Rectangle 27"/>
          <p:cNvSpPr>
            <a:spLocks noChangeArrowheads="1"/>
          </p:cNvSpPr>
          <p:nvPr/>
        </p:nvSpPr>
        <p:spPr bwMode="auto">
          <a:xfrm>
            <a:off x="46482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4" name="Rectangle 28"/>
          <p:cNvSpPr>
            <a:spLocks noChangeArrowheads="1"/>
          </p:cNvSpPr>
          <p:nvPr/>
        </p:nvSpPr>
        <p:spPr bwMode="auto">
          <a:xfrm>
            <a:off x="53340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5" name="Rectangle 29"/>
          <p:cNvSpPr>
            <a:spLocks noChangeArrowheads="1"/>
          </p:cNvSpPr>
          <p:nvPr/>
        </p:nvSpPr>
        <p:spPr bwMode="auto">
          <a:xfrm>
            <a:off x="25908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19050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7" name="Rectangle 31"/>
          <p:cNvSpPr>
            <a:spLocks noChangeArrowheads="1"/>
          </p:cNvSpPr>
          <p:nvPr/>
        </p:nvSpPr>
        <p:spPr bwMode="auto">
          <a:xfrm>
            <a:off x="32766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39624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Rectangle 33"/>
          <p:cNvSpPr>
            <a:spLocks noChangeArrowheads="1"/>
          </p:cNvSpPr>
          <p:nvPr/>
        </p:nvSpPr>
        <p:spPr bwMode="auto">
          <a:xfrm>
            <a:off x="1219200" y="5486400"/>
            <a:ext cx="685800" cy="609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0" name="WordArt 34"/>
          <p:cNvSpPr>
            <a:spLocks noChangeArrowheads="1" noChangeShapeType="1" noTextEdit="1"/>
          </p:cNvSpPr>
          <p:nvPr/>
        </p:nvSpPr>
        <p:spPr bwMode="auto">
          <a:xfrm>
            <a:off x="5410200" y="20574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32801" name="WordArt 35"/>
          <p:cNvSpPr>
            <a:spLocks noChangeArrowheads="1" noChangeShapeType="1" noTextEdit="1"/>
          </p:cNvSpPr>
          <p:nvPr/>
        </p:nvSpPr>
        <p:spPr bwMode="auto">
          <a:xfrm>
            <a:off x="41148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</a:t>
            </a:r>
          </a:p>
        </p:txBody>
      </p:sp>
      <p:sp>
        <p:nvSpPr>
          <p:cNvPr id="32802" name="WordArt 36"/>
          <p:cNvSpPr>
            <a:spLocks noChangeArrowheads="1" noChangeShapeType="1" noTextEdit="1"/>
          </p:cNvSpPr>
          <p:nvPr/>
        </p:nvSpPr>
        <p:spPr bwMode="auto">
          <a:xfrm>
            <a:off x="60960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49189" name="WordArt 37"/>
          <p:cNvSpPr>
            <a:spLocks noChangeArrowheads="1" noChangeShapeType="1" noTextEdit="1"/>
          </p:cNvSpPr>
          <p:nvPr/>
        </p:nvSpPr>
        <p:spPr bwMode="auto">
          <a:xfrm>
            <a:off x="27432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</a:t>
            </a:r>
          </a:p>
        </p:txBody>
      </p:sp>
      <p:sp>
        <p:nvSpPr>
          <p:cNvPr id="32804" name="WordArt 38"/>
          <p:cNvSpPr>
            <a:spLocks noChangeArrowheads="1" noChangeShapeType="1" noTextEdit="1"/>
          </p:cNvSpPr>
          <p:nvPr/>
        </p:nvSpPr>
        <p:spPr bwMode="auto">
          <a:xfrm>
            <a:off x="75438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</a:t>
            </a:r>
          </a:p>
        </p:txBody>
      </p:sp>
      <p:sp>
        <p:nvSpPr>
          <p:cNvPr id="32805" name="WordArt 39"/>
          <p:cNvSpPr>
            <a:spLocks noChangeArrowheads="1" noChangeShapeType="1" noTextEdit="1"/>
          </p:cNvSpPr>
          <p:nvPr/>
        </p:nvSpPr>
        <p:spPr bwMode="auto">
          <a:xfrm>
            <a:off x="67818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</a:t>
            </a:r>
          </a:p>
        </p:txBody>
      </p:sp>
      <p:sp>
        <p:nvSpPr>
          <p:cNvPr id="32806" name="WordArt 40"/>
          <p:cNvSpPr>
            <a:spLocks noChangeArrowheads="1" noChangeShapeType="1" noTextEdit="1"/>
          </p:cNvSpPr>
          <p:nvPr/>
        </p:nvSpPr>
        <p:spPr bwMode="auto">
          <a:xfrm>
            <a:off x="5486400" y="38862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9193" name="WordArt 41"/>
          <p:cNvSpPr>
            <a:spLocks noChangeArrowheads="1" noChangeShapeType="1" noTextEdit="1"/>
          </p:cNvSpPr>
          <p:nvPr/>
        </p:nvSpPr>
        <p:spPr bwMode="auto">
          <a:xfrm>
            <a:off x="27432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Я</a:t>
            </a:r>
          </a:p>
        </p:txBody>
      </p:sp>
      <p:sp>
        <p:nvSpPr>
          <p:cNvPr id="32808" name="WordArt 42"/>
          <p:cNvSpPr>
            <a:spLocks noChangeArrowheads="1" noChangeShapeType="1" noTextEdit="1"/>
          </p:cNvSpPr>
          <p:nvPr/>
        </p:nvSpPr>
        <p:spPr bwMode="auto">
          <a:xfrm>
            <a:off x="5410200" y="62484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32809" name="WordArt 43"/>
          <p:cNvSpPr>
            <a:spLocks noChangeArrowheads="1" noChangeShapeType="1" noTextEdit="1"/>
          </p:cNvSpPr>
          <p:nvPr/>
        </p:nvSpPr>
        <p:spPr bwMode="auto">
          <a:xfrm>
            <a:off x="6096000" y="5638800"/>
            <a:ext cx="5334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</a:t>
            </a:r>
          </a:p>
        </p:txBody>
      </p:sp>
      <p:sp>
        <p:nvSpPr>
          <p:cNvPr id="32810" name="WordArt 44"/>
          <p:cNvSpPr>
            <a:spLocks noChangeArrowheads="1" noChangeShapeType="1" noTextEdit="1"/>
          </p:cNvSpPr>
          <p:nvPr/>
        </p:nvSpPr>
        <p:spPr bwMode="auto">
          <a:xfrm>
            <a:off x="5410200" y="5029200"/>
            <a:ext cx="5334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49197" name="WordArt 45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</a:t>
            </a:r>
          </a:p>
        </p:txBody>
      </p:sp>
      <p:sp>
        <p:nvSpPr>
          <p:cNvPr id="49198" name="WordArt 46"/>
          <p:cNvSpPr>
            <a:spLocks noChangeArrowheads="1" noChangeShapeType="1" noTextEdit="1"/>
          </p:cNvSpPr>
          <p:nvPr/>
        </p:nvSpPr>
        <p:spPr bwMode="auto">
          <a:xfrm>
            <a:off x="5410200" y="26670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199" name="WordArt 47"/>
          <p:cNvSpPr>
            <a:spLocks noChangeArrowheads="1" noChangeShapeType="1" noTextEdit="1"/>
          </p:cNvSpPr>
          <p:nvPr/>
        </p:nvSpPr>
        <p:spPr bwMode="auto">
          <a:xfrm>
            <a:off x="5410200" y="32766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49200" name="WordArt 4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9201" name="WordArt 49"/>
          <p:cNvSpPr>
            <a:spLocks noChangeArrowheads="1" noChangeShapeType="1" noTextEdit="1"/>
          </p:cNvSpPr>
          <p:nvPr/>
        </p:nvSpPr>
        <p:spPr bwMode="auto">
          <a:xfrm>
            <a:off x="5486400" y="5638800"/>
            <a:ext cx="4556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49202" name="WordArt 50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53181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49203" name="WordArt 51"/>
          <p:cNvSpPr>
            <a:spLocks noChangeArrowheads="1" noChangeShapeType="1" noTextEdit="1"/>
          </p:cNvSpPr>
          <p:nvPr/>
        </p:nvSpPr>
        <p:spPr bwMode="auto">
          <a:xfrm>
            <a:off x="33528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04" name="WordArt 52"/>
          <p:cNvSpPr>
            <a:spLocks noChangeArrowheads="1" noChangeShapeType="1" noTextEdit="1"/>
          </p:cNvSpPr>
          <p:nvPr/>
        </p:nvSpPr>
        <p:spPr bwMode="auto">
          <a:xfrm>
            <a:off x="40386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05" name="WordArt 53"/>
          <p:cNvSpPr>
            <a:spLocks noChangeArrowheads="1" noChangeShapeType="1" noTextEdit="1"/>
          </p:cNvSpPr>
          <p:nvPr/>
        </p:nvSpPr>
        <p:spPr bwMode="auto">
          <a:xfrm>
            <a:off x="47244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06" name="WordArt 54"/>
          <p:cNvSpPr>
            <a:spLocks noChangeArrowheads="1" noChangeShapeType="1" noTextEdit="1"/>
          </p:cNvSpPr>
          <p:nvPr/>
        </p:nvSpPr>
        <p:spPr bwMode="auto">
          <a:xfrm>
            <a:off x="6084888" y="3284538"/>
            <a:ext cx="457200" cy="34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49207" name="WordArt 55"/>
          <p:cNvSpPr>
            <a:spLocks noChangeArrowheads="1" noChangeShapeType="1" noTextEdit="1"/>
          </p:cNvSpPr>
          <p:nvPr/>
        </p:nvSpPr>
        <p:spPr bwMode="auto">
          <a:xfrm>
            <a:off x="6781800" y="32766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49208" name="WordArt 56"/>
          <p:cNvSpPr>
            <a:spLocks noChangeArrowheads="1" noChangeShapeType="1" noTextEdit="1"/>
          </p:cNvSpPr>
          <p:nvPr/>
        </p:nvSpPr>
        <p:spPr bwMode="auto">
          <a:xfrm>
            <a:off x="3352800" y="44958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Щ</a:t>
            </a:r>
          </a:p>
        </p:txBody>
      </p:sp>
      <p:sp>
        <p:nvSpPr>
          <p:cNvPr id="49209" name="WordArt 57"/>
          <p:cNvSpPr>
            <a:spLocks noChangeArrowheads="1" noChangeShapeType="1" noTextEdit="1"/>
          </p:cNvSpPr>
          <p:nvPr/>
        </p:nvSpPr>
        <p:spPr bwMode="auto">
          <a:xfrm>
            <a:off x="4114800" y="4495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49210" name="WordArt 58"/>
          <p:cNvSpPr>
            <a:spLocks noChangeArrowheads="1" noChangeShapeType="1" noTextEdit="1"/>
          </p:cNvSpPr>
          <p:nvPr/>
        </p:nvSpPr>
        <p:spPr bwMode="auto">
          <a:xfrm>
            <a:off x="4800600" y="4495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11" name="WordArt 59"/>
          <p:cNvSpPr>
            <a:spLocks noChangeArrowheads="1" noChangeShapeType="1" noTextEdit="1"/>
          </p:cNvSpPr>
          <p:nvPr/>
        </p:nvSpPr>
        <p:spPr bwMode="auto">
          <a:xfrm>
            <a:off x="6096000" y="4495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49212" name="WordArt 60"/>
          <p:cNvSpPr>
            <a:spLocks noChangeArrowheads="1" noChangeShapeType="1" noTextEdit="1"/>
          </p:cNvSpPr>
          <p:nvPr/>
        </p:nvSpPr>
        <p:spPr bwMode="auto">
          <a:xfrm>
            <a:off x="20574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9213" name="WordArt 61"/>
          <p:cNvSpPr>
            <a:spLocks noChangeArrowheads="1" noChangeShapeType="1" noTextEdit="1"/>
          </p:cNvSpPr>
          <p:nvPr/>
        </p:nvSpPr>
        <p:spPr bwMode="auto">
          <a:xfrm>
            <a:off x="27432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9214" name="WordArt 62"/>
          <p:cNvSpPr>
            <a:spLocks noChangeArrowheads="1" noChangeShapeType="1" noTextEdit="1"/>
          </p:cNvSpPr>
          <p:nvPr/>
        </p:nvSpPr>
        <p:spPr bwMode="auto">
          <a:xfrm>
            <a:off x="34290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9215" name="WordArt 63"/>
          <p:cNvSpPr>
            <a:spLocks noChangeArrowheads="1" noChangeShapeType="1" noTextEdit="1"/>
          </p:cNvSpPr>
          <p:nvPr/>
        </p:nvSpPr>
        <p:spPr bwMode="auto">
          <a:xfrm>
            <a:off x="4114800" y="5638800"/>
            <a:ext cx="457200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9216" name="WordArt 64"/>
          <p:cNvSpPr>
            <a:spLocks noChangeArrowheads="1" noChangeShapeType="1" noTextEdit="1"/>
          </p:cNvSpPr>
          <p:nvPr/>
        </p:nvSpPr>
        <p:spPr bwMode="auto">
          <a:xfrm>
            <a:off x="4724400" y="5638800"/>
            <a:ext cx="45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49217" name="Rectangle 65"/>
          <p:cNvSpPr>
            <a:spLocks noGrp="1"/>
          </p:cNvSpPr>
          <p:nvPr>
            <p:ph type="title" idx="4294967295"/>
          </p:nvPr>
        </p:nvSpPr>
        <p:spPr bwMode="auto">
          <a:xfrm>
            <a:off x="2667000" y="381000"/>
            <a:ext cx="3657600" cy="1051560"/>
          </a:xfrm>
        </p:spPr>
        <p:txBody>
          <a:bodyPr rtlCol="0"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pPr>
              <a:defRPr/>
            </a:pPr>
            <a:r>
              <a:rPr lang="ru-RU" dirty="0" smtClean="0">
                <a:effectLst/>
                <a:cs typeface="Segoe UI"/>
              </a:rPr>
              <a:t>Кроссворд</a:t>
            </a:r>
          </a:p>
        </p:txBody>
      </p: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533400" y="60960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Я  вовсе  без  ног,</a:t>
            </a:r>
          </a:p>
          <a:p>
            <a:r>
              <a:rPr lang="ru-RU" b="1" dirty="0"/>
              <a:t>Но двигаюсь ловко</a:t>
            </a:r>
          </a:p>
          <a:p>
            <a:r>
              <a:rPr lang="ru-RU" b="1" dirty="0"/>
              <a:t>По земле и в воде - </a:t>
            </a:r>
          </a:p>
          <a:p>
            <a:r>
              <a:rPr lang="ru-RU" b="1" dirty="0"/>
              <a:t>Помогает сноровка.</a:t>
            </a:r>
          </a:p>
        </p:txBody>
      </p:sp>
      <p:sp>
        <p:nvSpPr>
          <p:cNvPr id="49219" name="Rectangle 67"/>
          <p:cNvSpPr>
            <a:spLocks noChangeArrowheads="1"/>
          </p:cNvSpPr>
          <p:nvPr/>
        </p:nvSpPr>
        <p:spPr bwMode="auto">
          <a:xfrm>
            <a:off x="6372225" y="260350"/>
            <a:ext cx="23399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Живу на суше и в воде.</a:t>
            </a:r>
          </a:p>
          <a:p>
            <a:r>
              <a:rPr lang="ru-RU" b="1"/>
              <a:t>Мой панцирь очень нужен мне.</a:t>
            </a:r>
          </a:p>
          <a:p>
            <a:r>
              <a:rPr lang="ru-RU" b="1"/>
              <a:t>Я этим домом дорожу,</a:t>
            </a:r>
          </a:p>
          <a:p>
            <a:r>
              <a:rPr lang="ru-RU" b="1"/>
              <a:t>Хоть очень медленно хожу.</a:t>
            </a:r>
          </a:p>
        </p:txBody>
      </p:sp>
      <p:sp>
        <p:nvSpPr>
          <p:cNvPr id="49220" name="Rectangle 68"/>
          <p:cNvSpPr>
            <a:spLocks noChangeArrowheads="1"/>
          </p:cNvSpPr>
          <p:nvPr/>
        </p:nvSpPr>
        <p:spPr bwMode="auto">
          <a:xfrm>
            <a:off x="228600" y="3048000"/>
            <a:ext cx="2160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  последней буквы алфавита</a:t>
            </a:r>
          </a:p>
          <a:p>
            <a:r>
              <a:rPr lang="ru-RU" b="1" dirty="0"/>
              <a:t>Я  начинаюсь. Не беда - </a:t>
            </a:r>
          </a:p>
          <a:p>
            <a:r>
              <a:rPr lang="ru-RU" b="1" dirty="0"/>
              <a:t>Зато быстра и деловита,</a:t>
            </a:r>
          </a:p>
          <a:p>
            <a:r>
              <a:rPr lang="ru-RU" b="1" dirty="0"/>
              <a:t>Лишь хвост теряю иногда.</a:t>
            </a:r>
          </a:p>
        </p:txBody>
      </p:sp>
      <p:sp>
        <p:nvSpPr>
          <p:cNvPr id="49221" name="Rectangle 69"/>
          <p:cNvSpPr>
            <a:spLocks noChangeArrowheads="1"/>
          </p:cNvSpPr>
          <p:nvPr/>
        </p:nvSpPr>
        <p:spPr bwMode="auto">
          <a:xfrm>
            <a:off x="7451725" y="3733800"/>
            <a:ext cx="1692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По  реке плывёт бревно.</a:t>
            </a:r>
          </a:p>
          <a:p>
            <a:r>
              <a:rPr lang="ru-RU" b="1" dirty="0"/>
              <a:t>Ох и злющее оно!</a:t>
            </a:r>
          </a:p>
          <a:p>
            <a:r>
              <a:rPr lang="ru-RU" b="1" dirty="0"/>
              <a:t>Тем, кто в речку угодил,</a:t>
            </a:r>
          </a:p>
          <a:p>
            <a:r>
              <a:rPr lang="ru-RU" b="1" dirty="0"/>
              <a:t>Нос откусит 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9" grpId="0" animBg="1"/>
      <p:bldP spid="49193" grpId="0" animBg="1"/>
      <p:bldP spid="49197" grpId="0" animBg="1"/>
      <p:bldP spid="49198" grpId="0" animBg="1"/>
      <p:bldP spid="49199" grpId="0" animBg="1"/>
      <p:bldP spid="49200" grpId="0" animBg="1"/>
      <p:bldP spid="49201" grpId="0" animBg="1"/>
      <p:bldP spid="49202" grpId="0" animBg="1"/>
      <p:bldP spid="49202" grpId="1" animBg="1"/>
      <p:bldP spid="49203" grpId="0" animBg="1"/>
      <p:bldP spid="49204" grpId="0" animBg="1"/>
      <p:bldP spid="49205" grpId="0" animBg="1"/>
      <p:bldP spid="49206" grpId="0" animBg="1"/>
      <p:bldP spid="49207" grpId="0" animBg="1"/>
      <p:bldP spid="49208" grpId="0" animBg="1"/>
      <p:bldP spid="49209" grpId="0" animBg="1"/>
      <p:bldP spid="49210" grpId="0" animBg="1"/>
      <p:bldP spid="49211" grpId="0" animBg="1"/>
      <p:bldP spid="49212" grpId="0" animBg="1"/>
      <p:bldP spid="49213" grpId="0" animBg="1"/>
      <p:bldP spid="49214" grpId="0" animBg="1"/>
      <p:bldP spid="49215" grpId="0" animBg="1"/>
      <p:bldP spid="49216" grpId="0" animBg="1"/>
      <p:bldP spid="49218" grpId="0"/>
      <p:bldP spid="49219" grpId="0"/>
      <p:bldP spid="49220" grpId="0"/>
      <p:bldP spid="492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1.gstatic.com/images?q=tbn:ANd9GcRjr-ACzUnGVJMKHYpjIOb9fowBOdRp8DAsEwUR-XaUIEApvpM1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6963"/>
            <a:ext cx="2725994" cy="2161674"/>
          </a:xfrm>
          <a:prstGeom prst="rect">
            <a:avLst/>
          </a:prstGeom>
          <a:noFill/>
        </p:spPr>
      </p:pic>
      <p:sp>
        <p:nvSpPr>
          <p:cNvPr id="13316" name="AutoShape 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8" name="Picture 16" descr="http://image.ncuxolog.ru/2014/04/tuch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2438400" cy="2095501"/>
          </a:xfrm>
          <a:prstGeom prst="rect">
            <a:avLst/>
          </a:prstGeom>
          <a:noFill/>
        </p:spPr>
      </p:pic>
      <p:sp>
        <p:nvSpPr>
          <p:cNvPr id="13330" name="AutoShape 18" descr="https://img-fotki.yandex.ru/get/6511/36014149.ef/0_763b9_7a870a96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0_763b9_7a870a96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2438400" cy="1967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0400" y="1143000"/>
            <a:ext cx="5562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настроение отличное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352800"/>
            <a:ext cx="54864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не очень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5029200"/>
            <a:ext cx="5410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настроение плохое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ящерицы\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ящерицы\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ящерицы\0_31ed5_e6a65f07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381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ящерицы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4983480"/>
            <a:ext cx="2514600" cy="10515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Змеи</a:t>
            </a:r>
            <a:endParaRPr lang="ru-RU" sz="6000" dirty="0"/>
          </a:p>
        </p:txBody>
      </p:sp>
      <p:pic>
        <p:nvPicPr>
          <p:cNvPr id="1026" name="Picture 2" descr="F:\ЗМЕИ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ЗМЕИ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ЗМЕИ\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224</Words>
  <PresentationFormat>Экран (4:3)</PresentationFormat>
  <Paragraphs>70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Девиз нашего урока</vt:lpstr>
      <vt:lpstr>Слайд 2</vt:lpstr>
      <vt:lpstr>Слайд 3</vt:lpstr>
      <vt:lpstr>Слайд 4</vt:lpstr>
      <vt:lpstr>Слайд 5</vt:lpstr>
      <vt:lpstr>Слайд 6</vt:lpstr>
      <vt:lpstr>Змеи</vt:lpstr>
      <vt:lpstr>Слайд 8</vt:lpstr>
      <vt:lpstr>Слайд 9</vt:lpstr>
      <vt:lpstr>Слайд 10</vt:lpstr>
      <vt:lpstr>Слайд 11</vt:lpstr>
      <vt:lpstr>Слайд 12</vt:lpstr>
      <vt:lpstr>Крокодилы.</vt:lpstr>
      <vt:lpstr>Слайд 14</vt:lpstr>
      <vt:lpstr>Слайд 15</vt:lpstr>
      <vt:lpstr>Слайд 16</vt:lpstr>
      <vt:lpstr>Слайд 17</vt:lpstr>
      <vt:lpstr>Слайд 18</vt:lpstr>
      <vt:lpstr>Черепахи</vt:lpstr>
      <vt:lpstr>Челюсти черепахи</vt:lpstr>
      <vt:lpstr>Челюсти черепахи</vt:lpstr>
      <vt:lpstr>Черепахи за трапезой</vt:lpstr>
      <vt:lpstr>Твердый панцирь черепах защищает  их от хищников</vt:lpstr>
      <vt:lpstr>Сухопутные черепахи</vt:lpstr>
      <vt:lpstr>Плавающие морские черепахи</vt:lpstr>
      <vt:lpstr>     Тема: «На суше-как дома»</vt:lpstr>
      <vt:lpstr>Пресмыкающиеся – первые настоящие наземные позвоночные животные. У них сухая кожа, яйца имеют плотный покров, и поэтому пресмыкающиеся в отличие от земноводных могут жить вдали от воды и населять засушливые области. Пресмыкающиеся особенно разнообразны в жарких странах. </vt:lpstr>
      <vt:lpstr>Кроссворд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2</cp:lastModifiedBy>
  <cp:revision>18</cp:revision>
  <dcterms:created xsi:type="dcterms:W3CDTF">2014-11-24T15:09:48Z</dcterms:created>
  <dcterms:modified xsi:type="dcterms:W3CDTF">2017-01-25T04:21:42Z</dcterms:modified>
</cp:coreProperties>
</file>