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2" r:id="rId2"/>
    <p:sldId id="281" r:id="rId3"/>
    <p:sldId id="259" r:id="rId4"/>
    <p:sldId id="257" r:id="rId5"/>
    <p:sldId id="264" r:id="rId6"/>
    <p:sldId id="265" r:id="rId7"/>
    <p:sldId id="266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76" r:id="rId21"/>
    <p:sldId id="278" r:id="rId22"/>
    <p:sldId id="280" r:id="rId23"/>
    <p:sldId id="26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152" autoAdjust="0"/>
  </p:normalViewPr>
  <p:slideViewPr>
    <p:cSldViewPr>
      <p:cViewPr>
        <p:scale>
          <a:sx n="70" d="100"/>
          <a:sy n="70" d="100"/>
        </p:scale>
        <p:origin x="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04304-4371-4949-B933-C4FB8C576CBE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0BAE82-4EEE-46A1-AA2F-C21E4A220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Стрелка №1 – работа с буквами а, о, и, ы, у.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Стрелка №2 - работа со слогами (буквы а, о, и, ы, у, н, с, к, т, л).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33D02-50B9-4631-A171-9A8D5D9F35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AF5C7-04B2-4AC2-9824-1DA3936C1A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«Картинные диктанты» № 1, 2, 3.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D7E69-56F5-4FD9-9355-7B965820A9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При </a:t>
            </a:r>
            <a:r>
              <a:rPr lang="ru-RU" b="1" smtClean="0"/>
              <a:t>верном ответе - </a:t>
            </a:r>
            <a:r>
              <a:rPr lang="ru-RU" smtClean="0"/>
              <a:t>выход картинки.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При </a:t>
            </a:r>
            <a:r>
              <a:rPr lang="ru-RU" b="1" smtClean="0"/>
              <a:t>неверном</a:t>
            </a:r>
            <a:r>
              <a:rPr lang="ru-RU" smtClean="0"/>
              <a:t> –мигание картинки.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FD2ED-5476-4686-BEB3-D52EEBAAD3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C4129-1626-4056-8254-27583A19AF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«Картинные диктанты»  №1, 2, 3, 4.</a:t>
            </a: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F5D8B-B082-46EB-ACEA-EFFE213061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16ACF-A328-4B23-A422-D24537DE9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C7054-7518-4AAE-AA0A-C950B15E98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</a:t>
            </a:r>
            <a:r>
              <a:rPr lang="ru-RU" b="1" smtClean="0"/>
              <a:t>верном ответе - </a:t>
            </a:r>
            <a:r>
              <a:rPr lang="ru-RU" smtClean="0"/>
              <a:t>выход картинки.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При </a:t>
            </a:r>
            <a:r>
              <a:rPr lang="ru-RU" b="1" smtClean="0"/>
              <a:t>неверном</a:t>
            </a:r>
            <a:r>
              <a:rPr lang="ru-RU" smtClean="0"/>
              <a:t> –мигание картинки. 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FBAE5-1656-4682-B668-6EE828AA90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</a:t>
            </a:r>
            <a:r>
              <a:rPr lang="ru-RU" b="1" smtClean="0"/>
              <a:t>верном ответе - </a:t>
            </a:r>
            <a:r>
              <a:rPr lang="ru-RU" smtClean="0"/>
              <a:t>выход картинки.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При </a:t>
            </a:r>
            <a:r>
              <a:rPr lang="ru-RU" b="1" smtClean="0"/>
              <a:t>неверном</a:t>
            </a:r>
            <a:r>
              <a:rPr lang="ru-RU" smtClean="0"/>
              <a:t> –мигание картинки. 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FF4F0-DA16-4D6B-A925-FD179F128E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F653-1AAF-41DE-97A7-66ADB92FB7FB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D0FD-0382-46F3-AD8F-B0AC13E13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8040-BC8E-417C-B654-E207B267E58C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A476-47F9-4E42-8F4E-CC1C151F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4CAE-A804-4541-A06F-EC8C642821B4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D943-95D1-4C90-874D-493512D64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AFF4-F6D6-4F5B-803F-2733DDFC0D19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56B4-73F3-4FDA-8661-AF18D8F35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D2F2-E22D-4472-ABEC-47684A74346E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8997-30AC-4F30-A8AD-B5263F2F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46ED-DBA0-4D9C-8CC2-A709B0E9A8D6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DAF9-B496-4C40-8994-0AECF5F1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E7CA-9E6E-47F9-9ED9-F33C251D449D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BDE0-699F-442D-8B13-F7AED619E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6E08-15CF-4557-9F0E-BF9150EC5BB8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272F-ADC0-49E4-BA7D-4FE3BCC3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63FD-1AE3-4965-ACD7-4070513C4727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75A0-D054-42B4-96FD-551B7503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83CE-B152-47FD-ADE8-133DAB51721A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E9BA-AAB1-47CF-9E16-D99B0B45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4665-0903-451E-B58E-AE1B3A72704F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1877-98B7-462A-95E3-DC1F517A8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EC56B-7E9B-47F9-91BF-65828BAF2177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AE871-0BA1-466E-9DAE-34307DF7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slide" Target="slide14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900igr.net/datai/predmety/Obuv-2.files/0023-022-Lapti.jpg" TargetMode="External"/><Relationship Id="rId7" Type="http://schemas.openxmlformats.org/officeDocument/2006/relationships/hyperlink" Target="http://www.segment.ru/data/images/kisti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39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hyperlink" Target="http://www.segment.ru/data/images/kisti.jpg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hyperlink" Target="http://900igr.net/datai/predmety/Obuv-2.files/0023-022-Lapti.jpg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lsy.ru/catalog/skazki/?showall=false" TargetMode="External"/><Relationship Id="rId13" Type="http://schemas.openxmlformats.org/officeDocument/2006/relationships/hyperlink" Target="http://foto.rambler.ru/users/lolalux/boxlo1/?sort=sort&amp;desc=1" TargetMode="External"/><Relationship Id="rId18" Type="http://schemas.openxmlformats.org/officeDocument/2006/relationships/hyperlink" Target="http://mebka.ru/index.php?option=com_mtree&amp;task=viewimage&amp;img_id=248&amp;Itemid=0" TargetMode="External"/><Relationship Id="rId3" Type="http://schemas.openxmlformats.org/officeDocument/2006/relationships/hyperlink" Target="http://zhivnost.at.ua/publ/40-1-0-651" TargetMode="External"/><Relationship Id="rId7" Type="http://schemas.openxmlformats.org/officeDocument/2006/relationships/hyperlink" Target="http://allday.ru/engine/print.php?newsid=80039" TargetMode="External"/><Relationship Id="rId12" Type="http://schemas.openxmlformats.org/officeDocument/2006/relationships/hyperlink" Target="http://www.elitdesign-spb.ru/12/17/" TargetMode="External"/><Relationship Id="rId17" Type="http://schemas.openxmlformats.org/officeDocument/2006/relationships/hyperlink" Target="http://elka.in.ua/product_info.php?cPath=38_51&amp;products_id=328&amp;language=RU&amp;osCsid=e543b00eca3f2298c108d9fbb777b9e6" TargetMode="External"/><Relationship Id="rId2" Type="http://schemas.openxmlformats.org/officeDocument/2006/relationships/hyperlink" Target="http://klassrod2.ucoz.ru/publ/8-1-0-15" TargetMode="External"/><Relationship Id="rId16" Type="http://schemas.openxmlformats.org/officeDocument/2006/relationships/hyperlink" Target="http://www.li.ru/interface/pda/?jid=979545&amp;friend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nt.rin.ru/cgi-bin/news.pl?page=22&amp;min=22&amp;id=11" TargetMode="External"/><Relationship Id="rId11" Type="http://schemas.openxmlformats.org/officeDocument/2006/relationships/hyperlink" Target="http://km.ru:8080/magazin/view.asp?id=A6999757102246B28D5F84FC6B2B0F44" TargetMode="External"/><Relationship Id="rId5" Type="http://schemas.openxmlformats.org/officeDocument/2006/relationships/hyperlink" Target="http://www.webfurnitura.ru/articles/" TargetMode="External"/><Relationship Id="rId15" Type="http://schemas.openxmlformats.org/officeDocument/2006/relationships/hyperlink" Target="http://www.povarenok.ru/news/~3/" TargetMode="External"/><Relationship Id="rId10" Type="http://schemas.openxmlformats.org/officeDocument/2006/relationships/hyperlink" Target="http://fotoramkiforyou.ru/hoblon/print:page,1,669-shablon-golubi.html" TargetMode="External"/><Relationship Id="rId19" Type="http://schemas.openxmlformats.org/officeDocument/2006/relationships/hyperlink" Target="http://www.kapitoshka-spb.ru/category/pazly/all/" TargetMode="External"/><Relationship Id="rId4" Type="http://schemas.openxmlformats.org/officeDocument/2006/relationships/hyperlink" Target="http://detstvo.ru/forum/ulybnites/6293-igraem-zhivotnyi-mir-ostorozhno-trafik-4-print.html?pp=100" TargetMode="External"/><Relationship Id="rId9" Type="http://schemas.openxmlformats.org/officeDocument/2006/relationships/hyperlink" Target="http://baza.farpost.ru/5387695.html" TargetMode="External"/><Relationship Id="rId14" Type="http://schemas.openxmlformats.org/officeDocument/2006/relationships/hyperlink" Target="http://900igr.net/fotografii/predmety/Obuv-2.files/022-Lapt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5" y="6215063"/>
            <a:ext cx="1617663" cy="461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Соловьева О. 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http://soiolga8.ucoz.ru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1357313" y="2000250"/>
            <a:ext cx="613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«Картинные диктанты» </a:t>
            </a:r>
            <a:endParaRPr lang="ru-RU" sz="4400">
              <a:latin typeface="Calibri" pitchFamily="34" charset="0"/>
            </a:endParaRPr>
          </a:p>
        </p:txBody>
      </p:sp>
      <p:grpSp>
        <p:nvGrpSpPr>
          <p:cNvPr id="2053" name="Стрелка вправо 6"/>
          <p:cNvGrpSpPr>
            <a:grpSpLocks/>
          </p:cNvGrpSpPr>
          <p:nvPr/>
        </p:nvGrpSpPr>
        <p:grpSpPr bwMode="auto">
          <a:xfrm>
            <a:off x="2230438" y="2962275"/>
            <a:ext cx="2413000" cy="1682750"/>
            <a:chOff x="1356" y="1866"/>
            <a:chExt cx="1520" cy="1060"/>
          </a:xfrm>
        </p:grpSpPr>
        <p:pic>
          <p:nvPicPr>
            <p:cNvPr id="2057" name="Стрелка вправо 6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6" y="1866"/>
              <a:ext cx="1520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395" y="2137"/>
              <a:ext cx="1147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ru-RU" sz="6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+mn-cs"/>
                </a:rPr>
                <a:t>1</a:t>
              </a:r>
              <a:endPara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054" name="Стрелка вправо 7"/>
          <p:cNvGrpSpPr>
            <a:grpSpLocks/>
          </p:cNvGrpSpPr>
          <p:nvPr/>
        </p:nvGrpSpPr>
        <p:grpSpPr bwMode="auto">
          <a:xfrm>
            <a:off x="4797425" y="2962275"/>
            <a:ext cx="2414588" cy="1682750"/>
            <a:chOff x="3022" y="1866"/>
            <a:chExt cx="1521" cy="1060"/>
          </a:xfrm>
        </p:grpSpPr>
        <p:pic>
          <p:nvPicPr>
            <p:cNvPr id="2055" name="Стрелка вправо 7">
              <a:hlinkClick r:id="rId6" action="ppaction://hlinksldjump"/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2" y="1866"/>
              <a:ext cx="1521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060" y="2137"/>
              <a:ext cx="1148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defRPr/>
              </a:pPr>
              <a:r>
                <a:rPr lang="ru-RU" sz="6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+mn-cs"/>
                </a:rPr>
                <a:t>2</a:t>
              </a:r>
              <a:endPara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5" y="6215063"/>
            <a:ext cx="1617663" cy="461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Соловьева О. 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http://soiolga8.ucoz.ru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428750" y="928688"/>
            <a:ext cx="6000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alibri" pitchFamily="34" charset="0"/>
              </a:rPr>
              <a:t>Буквы А, О, И, Ы, У, Н, С, К, Т, Л.</a:t>
            </a:r>
            <a:endParaRPr lang="ru-RU" sz="4800">
              <a:latin typeface="Calibri" pitchFamily="34" charset="0"/>
            </a:endParaRPr>
          </a:p>
        </p:txBody>
      </p:sp>
      <p:pic>
        <p:nvPicPr>
          <p:cNvPr id="1126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3750" t="8421" r="64999" b="70789"/>
          <a:stretch>
            <a:fillRect/>
          </a:stretch>
        </p:blipFill>
        <p:spPr bwMode="auto">
          <a:xfrm>
            <a:off x="3857625" y="2714625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50" t="8421" r="85001" b="72388"/>
          <a:stretch>
            <a:fillRect/>
          </a:stretch>
        </p:blipFill>
        <p:spPr bwMode="auto">
          <a:xfrm>
            <a:off x="2500313" y="2714625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251" t="8421" r="47501" b="70789"/>
          <a:stretch>
            <a:fillRect/>
          </a:stretch>
        </p:blipFill>
        <p:spPr bwMode="auto">
          <a:xfrm>
            <a:off x="5286375" y="2714625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Прямоугольник 12">
            <a:hlinkClick r:id="rId8" action="ppaction://hlinksldjump"/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88038" y="2090738"/>
            <a:ext cx="19335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назад 13">
            <a:hlinkClick r:id="rId10" action="ppaction://hlinksldjump"/>
          </p:cNvPr>
          <p:cNvSpPr/>
          <p:nvPr/>
        </p:nvSpPr>
        <p:spPr>
          <a:xfrm>
            <a:off x="7000875" y="535781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03188"/>
            <a:ext cx="8929687" cy="17541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только первые слоги слов: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143125"/>
            <a:ext cx="378618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357438"/>
            <a:ext cx="5962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335756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25717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43750"/>
          <a:stretch>
            <a:fillRect/>
          </a:stretch>
        </p:blipFill>
        <p:spPr bwMode="auto">
          <a:xfrm>
            <a:off x="3786188" y="1500188"/>
            <a:ext cx="5143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3614738"/>
            <a:ext cx="295116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/>
          <a:srcRect l="54623"/>
          <a:stretch>
            <a:fillRect/>
          </a:stretch>
        </p:blipFill>
        <p:spPr bwMode="auto">
          <a:xfrm>
            <a:off x="4000500" y="1500188"/>
            <a:ext cx="507206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4114800"/>
            <a:ext cx="4133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714500"/>
            <a:ext cx="5857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929063"/>
            <a:ext cx="29543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8325" y="1357313"/>
            <a:ext cx="6035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838" y="3902075"/>
            <a:ext cx="3756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0" y="4286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03188"/>
            <a:ext cx="8858250" cy="17541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последние слоги слов:</a:t>
            </a:r>
          </a:p>
        </p:txBody>
      </p:sp>
      <p:pic>
        <p:nvPicPr>
          <p:cNvPr id="1026" name="Picture 2" descr="http://im3-tub.yandex.net/i?id=1268805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571750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4 из 684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428875"/>
            <a:ext cx="330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29289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275" y="30813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75" y="32337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075" y="33861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8475" y="35385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5717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1 из 1224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23574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14500" y="2214563"/>
            <a:ext cx="5572125" cy="421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643188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214813"/>
            <a:ext cx="23574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357438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 </a:t>
            </a:r>
          </a:p>
        </p:txBody>
      </p:sp>
      <p:pic>
        <p:nvPicPr>
          <p:cNvPr id="11" name="Picture 2" descr="http://im3-tub.yandex.net/i?id=1268805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14500"/>
            <a:ext cx="5359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4 из 684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857500"/>
            <a:ext cx="330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9868"/>
          <a:stretch>
            <a:fillRect/>
          </a:stretch>
        </p:blipFill>
        <p:spPr bwMode="auto">
          <a:xfrm>
            <a:off x="3563938" y="1643063"/>
            <a:ext cx="5580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3500438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143250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0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3929063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286250"/>
            <a:ext cx="2727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8538" y="1500188"/>
            <a:ext cx="56054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400050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82963" y="1785938"/>
            <a:ext cx="57610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а 1 из 1224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364331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0438" y="1643063"/>
            <a:ext cx="56022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071813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75" y="1500188"/>
            <a:ext cx="55721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0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786313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4286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sp>
        <p:nvSpPr>
          <p:cNvPr id="4" name="Управляющая кнопка: назад 3">
            <a:hlinkClick r:id="rId3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1588"/>
            <a:ext cx="8929687" cy="157003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слова, которые подходят к данным схемам.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71625"/>
            <a:ext cx="23637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5114925"/>
            <a:ext cx="28114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785938"/>
            <a:ext cx="26622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25"/>
            <a:ext cx="2368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1571625"/>
            <a:ext cx="413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214688"/>
            <a:ext cx="3267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188" y="6215063"/>
            <a:ext cx="785812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2214554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714500"/>
            <a:ext cx="23637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5114925"/>
            <a:ext cx="28114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785938"/>
            <a:ext cx="26622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25"/>
            <a:ext cx="2368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1571625"/>
            <a:ext cx="413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3214688"/>
            <a:ext cx="3267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0" y="-214313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Убери лишние картинки. 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50" y="6143625"/>
            <a:ext cx="785813" cy="64293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2214554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643313"/>
            <a:ext cx="23637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500563"/>
            <a:ext cx="28114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86000"/>
            <a:ext cx="413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571750"/>
            <a:ext cx="3267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-214313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какой схемой надо подписать эти слова?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3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3929063"/>
            <a:ext cx="3790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429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sp>
        <p:nvSpPr>
          <p:cNvPr id="15" name="Управляющая кнопка: назад 14">
            <a:hlinkClick r:id="rId8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29454" y="2928934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008E-6 L 0.31059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928813" y="1428750"/>
            <a:ext cx="5205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Буквы А, О, И, Ы, У</a:t>
            </a:r>
            <a:endParaRPr lang="ru-RU" sz="4800">
              <a:latin typeface="Calibri" pitchFamily="34" charset="0"/>
            </a:endParaRPr>
          </a:p>
        </p:txBody>
      </p:sp>
      <p:pic>
        <p:nvPicPr>
          <p:cNvPr id="307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50" t="8421" r="85001" b="72388"/>
          <a:stretch>
            <a:fillRect/>
          </a:stretch>
        </p:blipFill>
        <p:spPr bwMode="auto">
          <a:xfrm>
            <a:off x="2500313" y="2714625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3750" t="8421" r="64999" b="70789"/>
          <a:stretch>
            <a:fillRect/>
          </a:stretch>
        </p:blipFill>
        <p:spPr bwMode="auto">
          <a:xfrm>
            <a:off x="3857625" y="2714625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251" t="8421" r="47501" b="70789"/>
          <a:stretch>
            <a:fillRect/>
          </a:stretch>
        </p:blipFill>
        <p:spPr bwMode="auto">
          <a:xfrm>
            <a:off x="5286375" y="2714625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8" action="ppaction://hlinksldjump"/>
          </p:cNvPr>
          <p:cNvSpPr/>
          <p:nvPr/>
        </p:nvSpPr>
        <p:spPr>
          <a:xfrm>
            <a:off x="7000875" y="535781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1588"/>
            <a:ext cx="8929687" cy="157003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слова, которые подходят к данным схемам.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1643063"/>
            <a:ext cx="296545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7286625" y="1643063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3800475"/>
            <a:ext cx="17145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 l="5981" t="5952" r="5981" b="15475"/>
          <a:stretch>
            <a:fillRect/>
          </a:stretch>
        </p:blipFill>
        <p:spPr bwMode="auto">
          <a:xfrm>
            <a:off x="0" y="3824288"/>
            <a:ext cx="17145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6434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729163"/>
            <a:ext cx="27146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3000375"/>
            <a:ext cx="39830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1928813"/>
            <a:ext cx="25971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86182" y="25003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0430" y="2214554"/>
            <a:ext cx="357190" cy="3571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00562" y="3429000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25"/>
            <a:ext cx="29654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7286625" y="1571625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3800475"/>
            <a:ext cx="17145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 l="5981" t="5952" r="5981" b="15475"/>
          <a:stretch>
            <a:fillRect/>
          </a:stretch>
        </p:blipFill>
        <p:spPr bwMode="auto">
          <a:xfrm>
            <a:off x="0" y="3824288"/>
            <a:ext cx="17145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46434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729163"/>
            <a:ext cx="27146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3000375"/>
            <a:ext cx="4192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1928813"/>
            <a:ext cx="25971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0" y="-214313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Убери лишние картинки. 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1868" y="2285992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14876" y="3500438"/>
            <a:ext cx="285752" cy="2714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071938"/>
            <a:ext cx="29654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3857625" y="4286250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714625"/>
            <a:ext cx="4192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3000375"/>
            <a:ext cx="25971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-142875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какой схемой надо подписать эти слова?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429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4162425"/>
            <a:ext cx="27146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43375"/>
            <a:ext cx="4705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назад 15">
            <a:hlinkClick r:id="rId9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321468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86380" y="3286124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956E-6 L -0.32049 -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 rot="10800000" flipV="1">
            <a:off x="0" y="379413"/>
            <a:ext cx="9144000" cy="81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Ссылки</a:t>
            </a:r>
            <a:endParaRPr lang="ru-RU">
              <a:hlinkClick r:id="rId2"/>
            </a:endParaRPr>
          </a:p>
          <a:p>
            <a:r>
              <a:rPr lang="ru-RU">
                <a:hlinkClick r:id="rId2"/>
              </a:rPr>
              <a:t>http://klassrod2.ucoz.ru/publ/8-1-0-15</a:t>
            </a:r>
            <a:r>
              <a:rPr lang="ru-RU"/>
              <a:t>  - утка</a:t>
            </a:r>
          </a:p>
          <a:p>
            <a:r>
              <a:rPr lang="en-US">
                <a:latin typeface="Calibri" pitchFamily="34" charset="0"/>
                <a:hlinkClick r:id="rId3"/>
              </a:rPr>
              <a:t>http://zhivnost.at.ua/publ/40-1-0-651</a:t>
            </a:r>
            <a:r>
              <a:rPr lang="ru-RU">
                <a:latin typeface="Calibri" pitchFamily="34" charset="0"/>
              </a:rPr>
              <a:t> - осы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http://detstvo.ru/forum/ulybnites/6293-igraem-zhivotnyi-mir-ostorozhno-trafik-4-print.html?pp=100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- аист</a:t>
            </a:r>
          </a:p>
          <a:p>
            <a:r>
              <a:rPr lang="en-US">
                <a:latin typeface="Calibri" pitchFamily="34" charset="0"/>
                <a:hlinkClick r:id="rId5"/>
              </a:rPr>
              <a:t>http://www.webfurnitura.ru/articles/</a:t>
            </a:r>
            <a:r>
              <a:rPr lang="ru-RU">
                <a:latin typeface="Calibri" pitchFamily="34" charset="0"/>
              </a:rPr>
              <a:t> - иголка</a:t>
            </a:r>
          </a:p>
          <a:p>
            <a:r>
              <a:rPr lang="en-US">
                <a:latin typeface="Calibri" pitchFamily="34" charset="0"/>
                <a:hlinkClick r:id="rId6"/>
              </a:rPr>
              <a:t>http://hunt.rin.ru/cgi-bin/news.pl?page=22&amp;min=22&amp;id=11</a:t>
            </a:r>
            <a:r>
              <a:rPr lang="ru-RU">
                <a:latin typeface="Calibri" pitchFamily="34" charset="0"/>
              </a:rPr>
              <a:t> – удочка</a:t>
            </a:r>
          </a:p>
          <a:p>
            <a:r>
              <a:rPr lang="en-US">
                <a:latin typeface="Calibri" pitchFamily="34" charset="0"/>
                <a:hlinkClick r:id="rId7"/>
              </a:rPr>
              <a:t>http://allday.ru/engine/print.php?newsid=80039</a:t>
            </a:r>
            <a:r>
              <a:rPr lang="ru-RU">
                <a:latin typeface="Calibri" pitchFamily="34" charset="0"/>
              </a:rPr>
              <a:t> – рамка</a:t>
            </a:r>
            <a:r>
              <a:rPr lang="en-US">
                <a:latin typeface="Calibri" pitchFamily="34" charset="0"/>
                <a:hlinkClick r:id="rId8"/>
              </a:rPr>
              <a:t> http://www.kelsy.ru/catalog/skazki/?showall=false</a:t>
            </a:r>
            <a:r>
              <a:rPr lang="ru-RU">
                <a:latin typeface="Calibri" pitchFamily="34" charset="0"/>
              </a:rPr>
              <a:t> – кукла</a:t>
            </a:r>
            <a:r>
              <a:rPr lang="en-US">
                <a:latin typeface="Calibri" pitchFamily="34" charset="0"/>
                <a:hlinkClick r:id="rId9"/>
              </a:rPr>
              <a:t> http://baza.farpost.ru/5387695.html</a:t>
            </a:r>
            <a:r>
              <a:rPr lang="ru-RU">
                <a:latin typeface="Calibri" pitchFamily="34" charset="0"/>
              </a:rPr>
              <a:t> - шары</a:t>
            </a:r>
            <a:r>
              <a:rPr lang="en-US">
                <a:latin typeface="Calibri" pitchFamily="34" charset="0"/>
                <a:hlinkClick r:id="rId10"/>
              </a:rPr>
              <a:t> http://fotoramkiforyou.ru/hoblon/print:page,1,669-shablon-golubi.html</a:t>
            </a:r>
            <a:r>
              <a:rPr lang="ru-RU">
                <a:latin typeface="Calibri" pitchFamily="34" charset="0"/>
              </a:rPr>
              <a:t> – голуби </a:t>
            </a:r>
            <a:r>
              <a:rPr lang="ru-RU">
                <a:latin typeface="Calibri" pitchFamily="34" charset="0"/>
                <a:hlinkClick r:id="rId11"/>
              </a:rPr>
              <a:t>http://km.ru:8080/magazin/view.asp?id=A6999757102246B28D5F84FC6B2B0F44</a:t>
            </a:r>
            <a:r>
              <a:rPr lang="ru-RU">
                <a:latin typeface="Calibri" pitchFamily="34" charset="0"/>
              </a:rPr>
              <a:t> – куры</a:t>
            </a:r>
          </a:p>
          <a:p>
            <a:r>
              <a:rPr lang="en-US">
                <a:latin typeface="Calibri" pitchFamily="34" charset="0"/>
                <a:hlinkClick r:id="rId12"/>
              </a:rPr>
              <a:t>http://www.elitdesign-spb.ru/12/17/</a:t>
            </a:r>
            <a:r>
              <a:rPr lang="ru-RU">
                <a:latin typeface="Calibri" pitchFamily="34" charset="0"/>
              </a:rPr>
              <a:t> - бабочка</a:t>
            </a:r>
          </a:p>
          <a:p>
            <a:r>
              <a:rPr lang="en-US">
                <a:latin typeface="Calibri" pitchFamily="34" charset="0"/>
                <a:hlinkClick r:id="rId13"/>
              </a:rPr>
              <a:t>http://foto.rambler.ru/users/lolalux/boxlo1/?sort=sort&amp;desc=1</a:t>
            </a:r>
            <a:r>
              <a:rPr lang="ru-RU">
                <a:latin typeface="Calibri" pitchFamily="34" charset="0"/>
              </a:rPr>
              <a:t> – кусты</a:t>
            </a:r>
            <a:r>
              <a:rPr lang="en-US">
                <a:latin typeface="Calibri" pitchFamily="34" charset="0"/>
                <a:hlinkClick r:id="rId14"/>
              </a:rPr>
              <a:t> http://900igr.net/fotografii/predmety/Obuv-2.files/022-Lapti.html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- лапти</a:t>
            </a:r>
            <a:r>
              <a:rPr lang="en-US">
                <a:latin typeface="Calibri" pitchFamily="34" charset="0"/>
                <a:hlinkClick r:id="rId15"/>
              </a:rPr>
              <a:t> http://www.povarenok.ru/news/~3/</a:t>
            </a:r>
            <a:r>
              <a:rPr lang="ru-RU">
                <a:latin typeface="Calibri" pitchFamily="34" charset="0"/>
              </a:rPr>
              <a:t> - лук</a:t>
            </a:r>
            <a:r>
              <a:rPr lang="en-US">
                <a:latin typeface="Calibri" pitchFamily="34" charset="0"/>
                <a:hlinkClick r:id="rId16"/>
              </a:rPr>
              <a:t> http://www.li.ru/interface/pda/?jid=979545&amp;friends=1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- сосны</a:t>
            </a:r>
          </a:p>
          <a:p>
            <a:r>
              <a:rPr lang="en-US">
                <a:latin typeface="Calibri" pitchFamily="34" charset="0"/>
                <a:hlinkClick r:id="rId17"/>
              </a:rPr>
              <a:t> elka.in.ua</a:t>
            </a:r>
            <a:r>
              <a:rPr lang="ru-RU">
                <a:latin typeface="Calibri" pitchFamily="34" charset="0"/>
              </a:rPr>
              <a:t> - санки </a:t>
            </a:r>
          </a:p>
          <a:p>
            <a:r>
              <a:rPr lang="en-US">
                <a:latin typeface="Calibri" pitchFamily="34" charset="0"/>
                <a:hlinkClick r:id="rId18"/>
              </a:rPr>
              <a:t>mebka.ru</a:t>
            </a:r>
            <a:r>
              <a:rPr lang="ru-RU">
                <a:latin typeface="Calibri" pitchFamily="34" charset="0"/>
              </a:rPr>
              <a:t> - стол </a:t>
            </a:r>
          </a:p>
          <a:p>
            <a:r>
              <a:rPr lang="en-US">
                <a:latin typeface="Calibri" pitchFamily="34" charset="0"/>
                <a:hlinkClick r:id="rId19"/>
              </a:rPr>
              <a:t>http://www.kapitoshka-spb.ru/category/pazly/all/</a:t>
            </a:r>
            <a:r>
              <a:rPr lang="ru-RU">
                <a:latin typeface="Calibri" pitchFamily="34" charset="0"/>
              </a:rPr>
              <a:t> - цифры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03188"/>
            <a:ext cx="8929687" cy="1754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первую букву,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которой начинается слово.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357438"/>
            <a:ext cx="446881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81" t="5952" r="5981" b="15475"/>
          <a:stretch>
            <a:fillRect/>
          </a:stretch>
        </p:blipFill>
        <p:spPr bwMode="auto">
          <a:xfrm>
            <a:off x="2786050" y="1857364"/>
            <a:ext cx="3714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714620"/>
            <a:ext cx="4286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214686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C:\Documents and Settings\Григорий\Desktop\clipart-1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000240"/>
            <a:ext cx="4572032" cy="45036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281363"/>
            <a:ext cx="887253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-889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17145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l="5981" t="5952" r="5981" b="15475"/>
          <a:stretch>
            <a:fillRect/>
          </a:stretch>
        </p:blipFill>
        <p:spPr bwMode="auto">
          <a:xfrm>
            <a:off x="3643313" y="1357313"/>
            <a:ext cx="17145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5429250"/>
            <a:ext cx="15716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2858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642938" y="142875"/>
            <a:ext cx="10215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sp>
        <p:nvSpPr>
          <p:cNvPr id="12" name="Управляющая кнопка: назад 11">
            <a:hlinkClick r:id="rId7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" descr="C:\Documents and Settings\Григорий\Desktop\clipart-1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5" y="5000636"/>
            <a:ext cx="1668035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03188"/>
            <a:ext cx="8858250" cy="17541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Записать букву, на которую оканчивается слово.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143125"/>
            <a:ext cx="378618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57438"/>
            <a:ext cx="49863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246313"/>
            <a:ext cx="5000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285992"/>
            <a:ext cx="5286391" cy="367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000240"/>
            <a:ext cx="5715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-889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43063"/>
            <a:ext cx="2357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75" y="5286375"/>
            <a:ext cx="2341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325" y="1857375"/>
            <a:ext cx="20986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5232400"/>
            <a:ext cx="1981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38"/>
            <a:ext cx="20383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238" y="3500438"/>
            <a:ext cx="8950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8575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sp>
        <p:nvSpPr>
          <p:cNvPr id="10" name="Управляющая кнопка: назад 9">
            <a:hlinkClick r:id="rId8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25"/>
            <a:ext cx="9144000" cy="3170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Заменить печатные буквы письменными: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Ы,    А,    И,    У,   О.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0" y="-71438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 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Убери лишние буквы </a:t>
            </a:r>
            <a:endParaRPr lang="ru-RU" sz="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CEFE5F"/>
          <p:cNvPicPr>
            <a:picLocks noChangeAspect="1" noChangeArrowheads="1"/>
          </p:cNvPicPr>
          <p:nvPr/>
        </p:nvPicPr>
        <p:blipFill>
          <a:blip r:embed="rId3"/>
          <a:srcRect l="55685" t="59674"/>
          <a:stretch>
            <a:fillRect/>
          </a:stretch>
        </p:blipFill>
        <p:spPr bwMode="auto">
          <a:xfrm>
            <a:off x="0" y="1928813"/>
            <a:ext cx="24130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6DE42864"/>
          <p:cNvPicPr>
            <a:picLocks noChangeAspect="1" noChangeArrowheads="1"/>
          </p:cNvPicPr>
          <p:nvPr/>
        </p:nvPicPr>
        <p:blipFill>
          <a:blip r:embed="rId4"/>
          <a:srcRect l="40317" t="56483" r="26877" b="8054"/>
          <a:stretch>
            <a:fillRect/>
          </a:stretch>
        </p:blipFill>
        <p:spPr bwMode="auto">
          <a:xfrm>
            <a:off x="4500563" y="1857375"/>
            <a:ext cx="2051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B01A7D9"/>
          <p:cNvPicPr>
            <a:picLocks noChangeAspect="1" noChangeArrowheads="1"/>
          </p:cNvPicPr>
          <p:nvPr/>
        </p:nvPicPr>
        <p:blipFill>
          <a:blip r:embed="rId5"/>
          <a:srcRect l="42847" t="63448" r="23573"/>
          <a:stretch>
            <a:fillRect/>
          </a:stretch>
        </p:blipFill>
        <p:spPr bwMode="auto">
          <a:xfrm>
            <a:off x="2571750" y="4143375"/>
            <a:ext cx="1784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t="47256"/>
          <a:stretch>
            <a:fillRect/>
          </a:stretch>
        </p:blipFill>
        <p:spPr bwMode="auto">
          <a:xfrm>
            <a:off x="4929188" y="4143375"/>
            <a:ext cx="17907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2FB304F"/>
          <p:cNvPicPr>
            <a:picLocks noChangeAspect="1" noChangeArrowheads="1"/>
          </p:cNvPicPr>
          <p:nvPr/>
        </p:nvPicPr>
        <p:blipFill>
          <a:blip r:embed="rId7"/>
          <a:srcRect l="34700" t="63213" r="40263" b="-10265"/>
          <a:stretch>
            <a:fillRect/>
          </a:stretch>
        </p:blipFill>
        <p:spPr bwMode="auto">
          <a:xfrm>
            <a:off x="7500938" y="4143375"/>
            <a:ext cx="1317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47FC1C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4214813"/>
            <a:ext cx="2124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144A61F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0" y="1928813"/>
            <a:ext cx="1203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26FC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775" y="2000250"/>
            <a:ext cx="1570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58125" y="5929313"/>
            <a:ext cx="785813" cy="64293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785938"/>
            <a:ext cx="9144000" cy="292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-642938" y="0"/>
            <a:ext cx="91440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Проверь себя! </a:t>
            </a:r>
          </a:p>
        </p:txBody>
      </p:sp>
      <p:pic>
        <p:nvPicPr>
          <p:cNvPr id="10244" name="Picture 4" descr="DCEFE5F"/>
          <p:cNvPicPr>
            <a:picLocks noChangeAspect="1" noChangeArrowheads="1"/>
          </p:cNvPicPr>
          <p:nvPr/>
        </p:nvPicPr>
        <p:blipFill>
          <a:blip r:embed="rId3"/>
          <a:srcRect l="55685" t="59674"/>
          <a:stretch>
            <a:fillRect/>
          </a:stretch>
        </p:blipFill>
        <p:spPr bwMode="auto">
          <a:xfrm>
            <a:off x="0" y="1928813"/>
            <a:ext cx="24130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6DE42864"/>
          <p:cNvPicPr>
            <a:picLocks noChangeAspect="1" noChangeArrowheads="1"/>
          </p:cNvPicPr>
          <p:nvPr/>
        </p:nvPicPr>
        <p:blipFill>
          <a:blip r:embed="rId4"/>
          <a:srcRect l="40317" t="56483" r="26877" b="8054"/>
          <a:stretch>
            <a:fillRect/>
          </a:stretch>
        </p:blipFill>
        <p:spPr bwMode="auto">
          <a:xfrm>
            <a:off x="1571625" y="1857375"/>
            <a:ext cx="2051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3B01A7D9"/>
          <p:cNvPicPr>
            <a:picLocks noChangeAspect="1" noChangeArrowheads="1"/>
          </p:cNvPicPr>
          <p:nvPr/>
        </p:nvPicPr>
        <p:blipFill>
          <a:blip r:embed="rId5"/>
          <a:srcRect l="42847" t="63448" r="23573"/>
          <a:stretch>
            <a:fillRect/>
          </a:stretch>
        </p:blipFill>
        <p:spPr bwMode="auto">
          <a:xfrm>
            <a:off x="3357563" y="1928813"/>
            <a:ext cx="1784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6"/>
          <a:srcRect t="47256"/>
          <a:stretch>
            <a:fillRect/>
          </a:stretch>
        </p:blipFill>
        <p:spPr bwMode="auto">
          <a:xfrm>
            <a:off x="5143500" y="1928813"/>
            <a:ext cx="17907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C2FB304F"/>
          <p:cNvPicPr>
            <a:picLocks noChangeAspect="1" noChangeArrowheads="1"/>
          </p:cNvPicPr>
          <p:nvPr/>
        </p:nvPicPr>
        <p:blipFill>
          <a:blip r:embed="rId7"/>
          <a:srcRect l="34700" t="63213" r="40263" b="-10265"/>
          <a:stretch>
            <a:fillRect/>
          </a:stretch>
        </p:blipFill>
        <p:spPr bwMode="auto">
          <a:xfrm>
            <a:off x="6858000" y="1928813"/>
            <a:ext cx="1317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2"/>
          <p:cNvSpPr>
            <a:spLocks noChangeArrowheads="1"/>
          </p:cNvSpPr>
          <p:nvPr/>
        </p:nvSpPr>
        <p:spPr bwMode="auto">
          <a:xfrm>
            <a:off x="214313" y="49291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Ы,    А,    И,    У,   О.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06362" y="4179888"/>
            <a:ext cx="1357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0" y="6429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Оцени свою работу!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822450" y="4106863"/>
            <a:ext cx="1357313" cy="158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751262" y="4106863"/>
            <a:ext cx="1357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608637" y="4106863"/>
            <a:ext cx="1357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7037387" y="4106863"/>
            <a:ext cx="1357313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Управляющая кнопка: назад 24">
            <a:hlinkClick r:id="rId8" action="ppaction://hlinksldjump"/>
          </p:cNvPr>
          <p:cNvSpPr/>
          <p:nvPr/>
        </p:nvSpPr>
        <p:spPr>
          <a:xfrm>
            <a:off x="8215313" y="6000750"/>
            <a:ext cx="571500" cy="64293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456</Words>
  <Application>Microsoft Office PowerPoint</Application>
  <PresentationFormat>Экран (4:3)</PresentationFormat>
  <Paragraphs>80</Paragraphs>
  <Slides>23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Григорий</cp:lastModifiedBy>
  <cp:revision>86</cp:revision>
  <dcterms:created xsi:type="dcterms:W3CDTF">2010-07-17T15:33:20Z</dcterms:created>
  <dcterms:modified xsi:type="dcterms:W3CDTF">2011-11-29T11:10:10Z</dcterms:modified>
</cp:coreProperties>
</file>