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90" r:id="rId3"/>
    <p:sldId id="259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9" r:id="rId12"/>
    <p:sldId id="298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CC"/>
    <a:srgbClr val="006600"/>
    <a:srgbClr val="660033"/>
    <a:srgbClr val="000066"/>
    <a:srgbClr val="009900"/>
    <a:srgbClr val="FFFF66"/>
    <a:srgbClr val="99000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453" autoAdjust="0"/>
    <p:restoredTop sz="89620" autoAdjust="0"/>
  </p:normalViewPr>
  <p:slideViewPr>
    <p:cSldViewPr>
      <p:cViewPr>
        <p:scale>
          <a:sx n="100" d="100"/>
          <a:sy n="100" d="100"/>
        </p:scale>
        <p:origin x="-662" y="91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8BE7ED-031C-40C0-9AE0-DD1E35167B2D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F5D3E6-EE2D-4559-BD57-936B1B50B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D57A58-3462-4254-8890-07535EE78A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F08E3-9161-4C40-9F54-90111E88C516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E5AFE-6C76-41AA-824B-46361E260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90DD4-73C6-4D3F-8DD9-9D34BD2BBEE8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66EB9-CA9C-487C-B052-811EF7D22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4B7EA-F4ED-4CDA-92C0-0206F4FD686C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AB20B-C88D-449F-8572-FCEB56BB4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69B90-6955-414F-B522-A0634787B585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D0C93-4DB5-4B5B-A144-6C350A3DD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763AA-E04C-4A25-B397-1EF5D2486F7C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DB87B-29F4-4B73-BDA2-DBEF85CDB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EDC42-BA75-4C1C-B089-FC6A81B95F20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CE65C-CFEC-486D-8154-76562F5E4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AD203-A7AE-43AC-A3E9-8AC86EC0CC77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A831C-8082-4817-A377-57E7CFE15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32DE5-6DC6-4DF0-85F4-6FD62DD58600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99014-D9C1-48E4-9EFD-CB44137FF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0DCA2-1EA7-4BD2-8489-A30762E2814F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7DD1A-5D87-4B2D-B90B-59AE461F4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93379-DA8D-44E5-B937-0A442B5BAB61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366D2-866F-4B55-A1E8-E4141354C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3B59A-1D3F-481B-8BDF-B4552E646171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6ED15-427D-4C57-9B45-A429073B8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94F436-238B-45D0-A310-8974FCB578F2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97CF30-80EC-4D0F-A06B-C7481B6B7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2401" y="-603448"/>
            <a:ext cx="7025236" cy="170080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>
                <a:solidFill>
                  <a:srgbClr val="FFFF66"/>
                </a:solidFill>
                <a:effectLst/>
              </a:rPr>
              <a:t>Люди и их лица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5595938"/>
            <a:ext cx="7854950" cy="776287"/>
          </a:xfrm>
        </p:spPr>
        <p:txBody>
          <a:bodyPr/>
          <a:lstStyle/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Изобразительное искусство. 3</a:t>
            </a:r>
            <a:r>
              <a:rPr lang="en-US" sz="2000" smtClean="0">
                <a:solidFill>
                  <a:srgbClr val="000066"/>
                </a:solidFill>
              </a:rPr>
              <a:t>-</a:t>
            </a:r>
            <a:r>
              <a:rPr lang="ru-RU" sz="2000" smtClean="0">
                <a:solidFill>
                  <a:srgbClr val="000066"/>
                </a:solidFill>
              </a:rPr>
              <a:t>й класс.</a:t>
            </a:r>
          </a:p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Урок </a:t>
            </a:r>
            <a:r>
              <a:rPr lang="en-US" sz="2000" smtClean="0">
                <a:solidFill>
                  <a:srgbClr val="000066"/>
                </a:solidFill>
              </a:rPr>
              <a:t>14</a:t>
            </a:r>
            <a:r>
              <a:rPr lang="ru-RU" sz="2000" smtClean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pic>
        <p:nvPicPr>
          <p:cNvPr id="14340" name="Picture 5" descr="sova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2926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C:\Users\Софья\Downloads\post-13689-11649087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1268413"/>
            <a:ext cx="3678238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7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334963"/>
            <a:ext cx="3452812" cy="626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670453" y="166328"/>
            <a:ext cx="5368754" cy="66035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5000">
                <a:solidFill>
                  <a:srgbClr val="000066"/>
                </a:solidFill>
              </a:rPr>
              <a:t>Нижняя часть лица делится пополам линией, проходящей под нижней губой.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260350"/>
            <a:ext cx="7772400" cy="936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628800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rgbClr val="660033"/>
                </a:solidFill>
              </a:rPr>
              <a:t>Чем отличаются лица людей?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EFBE4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30289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3489325"/>
            <a:ext cx="2967037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506788"/>
            <a:ext cx="2924175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3448050"/>
            <a:ext cx="2992437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503613" y="260350"/>
            <a:ext cx="5245100" cy="2592388"/>
          </a:xfrm>
          <a:prstGeom prst="wedgeRoundRectCallout">
            <a:avLst>
              <a:gd name="adj1" fmla="val -18565"/>
              <a:gd name="adj2" fmla="val 49060"/>
              <a:gd name="adj3" fmla="val 16667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1. Нарисовать лицо со средними пропорциями.</a:t>
            </a:r>
          </a:p>
          <a:p>
            <a:pPr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2. Нарисовать автопортрет.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C00000"/>
                </a:solidFill>
                <a:effectLst/>
              </a:rPr>
              <a:t>Рефлексия</a:t>
            </a:r>
            <a:endParaRPr lang="ru-RU">
              <a:solidFill>
                <a:srgbClr val="C00000"/>
              </a:solidFill>
              <a:effectLst/>
            </a:endParaRPr>
          </a:p>
        </p:txBody>
      </p:sp>
      <p:sp>
        <p:nvSpPr>
          <p:cNvPr id="27650" name="Текст 2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713787" cy="54006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3400" b="1" smtClean="0">
                <a:solidFill>
                  <a:srgbClr val="FFCC00"/>
                </a:solidFill>
              </a:rPr>
              <a:t>Оцените свою работу на уроке:</a:t>
            </a:r>
            <a:endParaRPr lang="en-US" sz="3400" b="1" smtClean="0">
              <a:solidFill>
                <a:srgbClr val="FFCC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FFFF66"/>
                </a:solidFill>
              </a:rPr>
              <a:t>– Что тебе нужно было сделать?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6600"/>
                </a:solidFill>
              </a:rPr>
              <a:t>– Ты выполнил работу?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33CC"/>
                </a:solidFill>
              </a:rPr>
              <a:t>– Ты выполнил работу самостоятельно или с помощью? </a:t>
            </a:r>
            <a:r>
              <a:rPr lang="ru-RU" sz="3700" b="1" smtClean="0">
                <a:solidFill>
                  <a:srgbClr val="0033CC"/>
                </a:solidFill>
                <a:latin typeface="Arial" charset="0"/>
              </a:rPr>
              <a:t>     </a:t>
            </a:r>
            <a:r>
              <a:rPr lang="ru-RU" sz="3700" b="1" smtClean="0">
                <a:solidFill>
                  <a:srgbClr val="0033CC"/>
                </a:solidFill>
              </a:rPr>
              <a:t>С чьей? 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2060"/>
                </a:solidFill>
              </a:rPr>
              <a:t>– Что бы ты хотел изменить в своей работе?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7030A0"/>
                </a:solidFill>
              </a:rPr>
              <a:t>– Как бы ты оценил свою работу?</a:t>
            </a:r>
            <a:endParaRPr lang="ru-RU" sz="3400" b="1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980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28674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268760"/>
            <a:ext cx="7776864" cy="47525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4800">
                <a:solidFill>
                  <a:srgbClr val="000066"/>
                </a:solidFill>
                <a:cs typeface="Arial" charset="0"/>
              </a:rPr>
              <a:t>1. </a:t>
            </a:r>
            <a:r>
              <a:rPr lang="ru-RU" sz="4800">
                <a:solidFill>
                  <a:srgbClr val="000066"/>
                </a:solidFill>
                <a:latin typeface="Arial" charset="0"/>
                <a:cs typeface="Arial" charset="0"/>
              </a:rPr>
              <a:t>Нарисовать автопортрет</a:t>
            </a:r>
            <a:r>
              <a:rPr lang="ru-RU" sz="4800">
                <a:solidFill>
                  <a:srgbClr val="000066"/>
                </a:solidFill>
                <a:cs typeface="Arial" charset="0"/>
              </a:rPr>
              <a:t>.</a:t>
            </a:r>
          </a:p>
          <a:p>
            <a:pPr>
              <a:defRPr/>
            </a:pPr>
            <a:r>
              <a:rPr lang="ru-RU" sz="4800">
                <a:solidFill>
                  <a:srgbClr val="000066"/>
                </a:solidFill>
                <a:cs typeface="Arial" charset="0"/>
              </a:rPr>
              <a:t>2. П</a:t>
            </a:r>
            <a:r>
              <a:rPr lang="ru-RU" sz="4800">
                <a:solidFill>
                  <a:srgbClr val="000066"/>
                </a:solidFill>
                <a:latin typeface="Arial" charset="0"/>
                <a:cs typeface="Arial" charset="0"/>
              </a:rPr>
              <a:t>ринести п</a:t>
            </a:r>
            <a:r>
              <a:rPr lang="ru-RU" sz="4800">
                <a:solidFill>
                  <a:srgbClr val="000066"/>
                </a:solidFill>
                <a:cs typeface="Arial" charset="0"/>
              </a:rPr>
              <a:t>ростой карандаш, ластик, альбом.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050" name="Picture 2" descr="C:\Users\Софья\Downloads\Новая папка\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65175"/>
            <a:ext cx="833437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628800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rgbClr val="660033"/>
                </a:solidFill>
              </a:rPr>
              <a:t>Чем отличаются лица людей?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3938" y="2708275"/>
            <a:ext cx="3000375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2708275"/>
            <a:ext cx="316865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25" y="2708275"/>
            <a:ext cx="2865438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79388" y="549275"/>
            <a:ext cx="8713787" cy="1079500"/>
          </a:xfrm>
          <a:prstGeom prst="wedgeRoundRectCallout">
            <a:avLst>
              <a:gd name="adj1" fmla="val -19958"/>
              <a:gd name="adj2" fmla="val 50595"/>
              <a:gd name="adj3" fmla="val 16667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Рассмотрите скульптурные портреты Ж.-А. 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79388" y="549275"/>
            <a:ext cx="8713787" cy="1079500"/>
          </a:xfrm>
          <a:prstGeom prst="wedgeRoundRectCallout">
            <a:avLst>
              <a:gd name="adj1" fmla="val -19740"/>
              <a:gd name="adj2" fmla="val 50290"/>
              <a:gd name="adj3" fmla="val 16667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25000"/>
                  </a:schemeClr>
                </a:solidFill>
              </a:rPr>
              <a:t>Здесь изображены разные люди?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79388" y="549275"/>
            <a:ext cx="8713787" cy="1511300"/>
          </a:xfrm>
          <a:prstGeom prst="wedgeRoundRectCallout">
            <a:avLst>
              <a:gd name="adj1" fmla="val -20833"/>
              <a:gd name="adj2" fmla="val 48642"/>
              <a:gd name="adj3" fmla="val 16667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Можете ли вы назвать этих людей красивыми или хотя бы приятной наружности? 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79388" y="549275"/>
            <a:ext cx="8713787" cy="1511300"/>
          </a:xfrm>
          <a:prstGeom prst="wedgeRoundRectCallout">
            <a:avLst>
              <a:gd name="adj1" fmla="val -18428"/>
              <a:gd name="adj2" fmla="val 47383"/>
              <a:gd name="adj3" fmla="val 16667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324043"/>
                </a:solidFill>
              </a:rPr>
              <a:t>Есть ли что</a:t>
            </a:r>
            <a:r>
              <a:rPr lang="ru-RU" sz="2800" b="1">
                <a:solidFill>
                  <a:srgbClr val="324043"/>
                </a:solidFill>
                <a:latin typeface="Arial" charset="0"/>
              </a:rPr>
              <a:t>-</a:t>
            </a:r>
            <a:r>
              <a:rPr lang="ru-RU" sz="2800" b="1">
                <a:solidFill>
                  <a:srgbClr val="324043"/>
                </a:solidFill>
              </a:rPr>
              <a:t>то общее в чертах лиц этих людей или они сильно отличаются?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251200"/>
            <a:ext cx="8713787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76250"/>
            <a:ext cx="8713787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468313" y="981075"/>
            <a:ext cx="8207375" cy="4679950"/>
          </a:xfrm>
          <a:prstGeom prst="wedgeRoundRectCallout">
            <a:avLst>
              <a:gd name="adj1" fmla="val -19880"/>
              <a:gd name="adj2" fmla="val 49883"/>
              <a:gd name="adj3" fmla="val 16667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b="1">
                <a:solidFill>
                  <a:srgbClr val="324043"/>
                </a:solidFill>
              </a:rPr>
              <a:t>– Каковы особенности лиц, считающихся красивыми?</a:t>
            </a:r>
          </a:p>
          <a:p>
            <a:pPr>
              <a:defRPr/>
            </a:pPr>
            <a:r>
              <a:rPr lang="ru-RU" sz="3200" b="1">
                <a:solidFill>
                  <a:srgbClr val="324043"/>
                </a:solidFill>
              </a:rPr>
              <a:t>– Назовите самый главный признак красоты.</a:t>
            </a:r>
          </a:p>
          <a:p>
            <a:pPr>
              <a:defRPr/>
            </a:pPr>
            <a:r>
              <a:rPr lang="ru-RU" sz="3200" b="1">
                <a:solidFill>
                  <a:srgbClr val="324043"/>
                </a:solidFill>
              </a:rPr>
              <a:t>– На что нужно было обратить внимание другу слепого человека при описании гимнастов?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349250"/>
            <a:ext cx="3457575" cy="627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670453" y="82190"/>
            <a:ext cx="5368754" cy="66035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>
                <a:solidFill>
                  <a:srgbClr val="000066"/>
                </a:solidFill>
              </a:rPr>
              <a:t>Правая и левая половины человеческого лица </a:t>
            </a:r>
            <a:r>
              <a:rPr lang="ru-RU" sz="3200">
                <a:solidFill>
                  <a:srgbClr val="000066"/>
                </a:solidFill>
                <a:latin typeface="Arial" charset="0"/>
              </a:rPr>
              <a:t>      </a:t>
            </a:r>
            <a:r>
              <a:rPr lang="ru-RU" sz="3200">
                <a:solidFill>
                  <a:srgbClr val="000066"/>
                </a:solidFill>
              </a:rPr>
              <a:t>с</a:t>
            </a:r>
            <a:r>
              <a:rPr lang="ru-RU" sz="3200">
                <a:solidFill>
                  <a:srgbClr val="000066"/>
                </a:solidFill>
                <a:latin typeface="Arial" charset="0"/>
              </a:rPr>
              <a:t> </a:t>
            </a:r>
            <a:r>
              <a:rPr lang="ru-RU" sz="3200">
                <a:solidFill>
                  <a:srgbClr val="000066"/>
                </a:solidFill>
              </a:rPr>
              <a:t>правильными чертами почти равны. А если провести воображаемую линию через уголки глаз, она разделит лицо по</a:t>
            </a:r>
            <a:r>
              <a:rPr lang="ru-RU" sz="3200">
                <a:solidFill>
                  <a:srgbClr val="000066"/>
                </a:solidFill>
                <a:latin typeface="Arial" charset="0"/>
              </a:rPr>
              <a:t> </a:t>
            </a:r>
            <a:r>
              <a:rPr lang="ru-RU" sz="3200">
                <a:solidFill>
                  <a:srgbClr val="000066"/>
                </a:solidFill>
              </a:rPr>
              <a:t>высоте на две почти равные части.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4813"/>
            <a:ext cx="3333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670453" y="166328"/>
            <a:ext cx="5368754" cy="66035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4000">
                <a:solidFill>
                  <a:srgbClr val="000066"/>
                </a:solidFill>
              </a:rPr>
              <a:t>Если провести две линии: одну − через переносицу</a:t>
            </a:r>
          </a:p>
          <a:p>
            <a:pPr>
              <a:defRPr/>
            </a:pPr>
            <a:r>
              <a:rPr lang="ru-RU" sz="4000">
                <a:solidFill>
                  <a:srgbClr val="000066"/>
                </a:solidFill>
              </a:rPr>
              <a:t>и брови, а другую − через основание носа, лицо разделится</a:t>
            </a:r>
          </a:p>
          <a:p>
            <a:pPr>
              <a:defRPr/>
            </a:pPr>
            <a:r>
              <a:rPr lang="ru-RU" sz="4000">
                <a:solidFill>
                  <a:srgbClr val="000066"/>
                </a:solidFill>
              </a:rPr>
              <a:t>на три почти равные части.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5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7988"/>
            <a:ext cx="3382962" cy="61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355977" y="166328"/>
            <a:ext cx="4683230" cy="66035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6000" dirty="0">
                <a:solidFill>
                  <a:srgbClr val="000066"/>
                </a:solidFill>
              </a:rPr>
              <a:t>Расстояние между глазами равно величине глаза.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2117</TotalTime>
  <Words>199</Words>
  <Application>Microsoft Office PowerPoint</Application>
  <PresentationFormat>Экран (4:3)</PresentationFormat>
  <Paragraphs>37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Marina</cp:lastModifiedBy>
  <cp:revision>140</cp:revision>
  <dcterms:created xsi:type="dcterms:W3CDTF">2012-09-17T15:13:52Z</dcterms:created>
  <dcterms:modified xsi:type="dcterms:W3CDTF">2016-12-09T03:25:58Z</dcterms:modified>
</cp:coreProperties>
</file>