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3" r:id="rId3"/>
    <p:sldId id="309" r:id="rId4"/>
    <p:sldId id="271" r:id="rId5"/>
    <p:sldId id="284" r:id="rId6"/>
    <p:sldId id="273" r:id="rId7"/>
    <p:sldId id="292" r:id="rId8"/>
    <p:sldId id="272" r:id="rId9"/>
    <p:sldId id="294" r:id="rId10"/>
    <p:sldId id="274" r:id="rId11"/>
    <p:sldId id="279" r:id="rId12"/>
    <p:sldId id="276" r:id="rId13"/>
    <p:sldId id="286" r:id="rId14"/>
    <p:sldId id="306" r:id="rId15"/>
    <p:sldId id="307" r:id="rId16"/>
    <p:sldId id="285" r:id="rId17"/>
    <p:sldId id="303" r:id="rId18"/>
    <p:sldId id="280" r:id="rId19"/>
    <p:sldId id="288" r:id="rId20"/>
    <p:sldId id="289" r:id="rId21"/>
    <p:sldId id="281" r:id="rId22"/>
    <p:sldId id="301" r:id="rId23"/>
    <p:sldId id="308" r:id="rId24"/>
    <p:sldId id="302" r:id="rId25"/>
    <p:sldId id="300" r:id="rId26"/>
    <p:sldId id="304" r:id="rId27"/>
    <p:sldId id="305" r:id="rId28"/>
    <p:sldId id="291" r:id="rId29"/>
    <p:sldId id="297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265" r:id="rId39"/>
    <p:sldId id="266" r:id="rId40"/>
    <p:sldId id="267" r:id="rId41"/>
    <p:sldId id="295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8DFEA-7A5F-4865-B73B-3CC0B52A5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images/p189_mal-chikspalkoy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dou24balahna.edusite.ru/images/p189_b_5593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hyperlink" Target="http://mdou24balahna.edusite.ru/images/p189_mal-chikspalko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hyperlink" Target="http://mdou24balahna.edusite.ru/images/p189_mal-chikspalkoy.jpg" TargetMode="Externa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dou24balahna.edusite.ru/images/p189_zebra_2010-11-19_174932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mdou24balahna.edusite.ru/images/p189_mal-chikspalkoy.jpg" TargetMode="Externa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86;&#1075;&#1076;&#1072;%20&#1087;&#1086;&#1102;&#1090;%20&#1089;&#1074;&#1077;&#1090;&#1086;&#1092;&#1086;&#1088;&#1099;.mp3" TargetMode="External"/><Relationship Id="rId6" Type="http://schemas.openxmlformats.org/officeDocument/2006/relationships/slide" Target="slide4.xml"/><Relationship Id="rId5" Type="http://schemas.openxmlformats.org/officeDocument/2006/relationships/image" Target="../media/image5.gif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dou24balahna.edusite.ru/p192aa1.html" TargetMode="External"/><Relationship Id="rId2" Type="http://schemas.openxmlformats.org/officeDocument/2006/relationships/hyperlink" Target="http://images.google.ru/imghp?hl=ru&amp;tab=w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etskiy-sait.ru/" TargetMode="External"/><Relationship Id="rId4" Type="http://schemas.openxmlformats.org/officeDocument/2006/relationships/hyperlink" Target="http://znajka.ne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899" t="3279" r="638" b="-16691"/>
          <a:stretch>
            <a:fillRect/>
          </a:stretch>
        </p:blipFill>
        <p:spPr bwMode="auto">
          <a:xfrm>
            <a:off x="1500166" y="357142"/>
            <a:ext cx="7000924" cy="6500858"/>
          </a:xfrm>
          <a:prstGeom prst="flowChartConnector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Рисунок 2" descr="http://mdou24balahna.edusite.ru/img/p189_mal-chikspalkoy.jpg">
            <a:hlinkClick r:id="rId3"/>
          </p:cNvPr>
          <p:cNvPicPr/>
          <p:nvPr/>
        </p:nvPicPr>
        <p:blipFill>
          <a:blip r:embed="rId4" cstate="print"/>
          <a:srcRect l="-6820" t="-3947" r="-10665"/>
          <a:stretch>
            <a:fillRect/>
          </a:stretch>
        </p:blipFill>
        <p:spPr bwMode="auto">
          <a:xfrm>
            <a:off x="9144000" y="-642966"/>
            <a:ext cx="5214974" cy="5143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dou24balahna.edusite.ru/img/p189_mal-chikspalkoy.jpg">
            <a:hlinkClick r:id="rId3"/>
          </p:cNvPr>
          <p:cNvPicPr/>
          <p:nvPr/>
        </p:nvPicPr>
        <p:blipFill>
          <a:blip r:embed="rId4" cstate="print"/>
          <a:srcRect l="-6820" t="-3947" r="-10665"/>
          <a:stretch>
            <a:fillRect/>
          </a:stretch>
        </p:blipFill>
        <p:spPr bwMode="auto">
          <a:xfrm>
            <a:off x="9296400" y="-490566"/>
            <a:ext cx="5214974" cy="51435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357290" y="928670"/>
            <a:ext cx="6429420" cy="21288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/>
                <a:latin typeface="Arial"/>
                <a:cs typeface="Arial"/>
              </a:rPr>
              <a:t> </a:t>
            </a:r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Сами не видят,</a:t>
            </a:r>
          </a:p>
          <a:p>
            <a:pPr algn="ctr" rtl="0"/>
            <a:r>
              <a:rPr lang="ru-RU" sz="3200" b="1" i="1" kern="10" spc="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а другим указывают.</a:t>
            </a:r>
            <a:endParaRPr lang="ru-RU" sz="3200" b="1" i="1" kern="10" spc="0" dirty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0"/>
            <a:ext cx="5137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  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57356" y="3071810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714348" y="4429132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4" cstate="print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6858016" y="4214818"/>
            <a:ext cx="188336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00100" y="571480"/>
            <a:ext cx="54292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 мы дорожные.	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Запомнить всем положено,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нас что говорит;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направо поворот,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здесь совсем наоборот.	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машины не спешили,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Шёл спокойно пешеход,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Помогать мы Вам решили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дежурим круглый год.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Будьте очень осторожны,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Уважайте каждый знак,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без знаков на дороге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не обойтись никак!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71604" y="-285776"/>
            <a:ext cx="5786479" cy="1314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Дорожные знаки</a:t>
            </a:r>
          </a:p>
        </p:txBody>
      </p:sp>
      <p:pic>
        <p:nvPicPr>
          <p:cNvPr id="7" name="Picture 11" descr="Untitled-1 copy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6858016" y="2428868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72008"/>
            <a:ext cx="2000264" cy="2000264"/>
          </a:xfrm>
          <a:prstGeom prst="rect">
            <a:avLst/>
          </a:prstGeom>
          <a:noFill/>
        </p:spPr>
      </p:pic>
      <p:pic>
        <p:nvPicPr>
          <p:cNvPr id="14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4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4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4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74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42000"/>
          </a:blip>
          <a:srcRect l="77509" t="16474" r="1264" b="26573"/>
          <a:stretch>
            <a:fillRect/>
          </a:stretch>
        </p:blipFill>
        <p:spPr>
          <a:xfrm>
            <a:off x="7572375" y="1000125"/>
            <a:ext cx="1571625" cy="1428750"/>
          </a:xfrm>
          <a:prstGeom prst="triangle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8794" y="928670"/>
            <a:ext cx="6286500" cy="4429125"/>
          </a:xfrm>
        </p:spPr>
        <p:txBody>
          <a:bodyPr>
            <a:normAutofit fontScale="92500"/>
          </a:bodyPr>
          <a:lstStyle/>
          <a:p>
            <a:pPr marL="0" lvl="1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все мы знать должны,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Чтобы, выехав на рынок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Не остались дружно мы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 без ног, и без ботинок.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красном треугольнике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Знаки осторожные,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предупреждают</a:t>
            </a: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 вниманью призывают</a:t>
            </a: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11" name="Picture 17" descr="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contrast="42000"/>
          </a:blip>
          <a:srcRect l="29036" t="15661" r="48703" b="30803"/>
          <a:stretch>
            <a:fillRect/>
          </a:stretch>
        </p:blipFill>
        <p:spPr>
          <a:xfrm rot="371603">
            <a:off x="7415213" y="3381375"/>
            <a:ext cx="1728787" cy="1408113"/>
          </a:xfrm>
          <a:prstGeom prst="triangle">
            <a:avLst/>
          </a:prstGeom>
        </p:spPr>
      </p:pic>
      <p:pic>
        <p:nvPicPr>
          <p:cNvPr id="1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143488"/>
            <a:ext cx="1714512" cy="1714512"/>
          </a:xfrm>
          <a:prstGeom prst="rect">
            <a:avLst/>
          </a:prstGeom>
          <a:noFill/>
        </p:spPr>
      </p:pic>
      <p:pic>
        <p:nvPicPr>
          <p:cNvPr id="16" name="Рисунок 5" descr="http://mdou24balahna.edusite.ru/images/znak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2857496"/>
            <a:ext cx="1643074" cy="1643074"/>
          </a:xfrm>
          <a:prstGeom prst="rect">
            <a:avLst/>
          </a:prstGeom>
          <a:noFill/>
        </p:spPr>
      </p:pic>
      <p:pic>
        <p:nvPicPr>
          <p:cNvPr id="17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857232"/>
            <a:ext cx="1500198" cy="1500198"/>
          </a:xfrm>
          <a:prstGeom prst="rect">
            <a:avLst/>
          </a:prstGeom>
          <a:noFill/>
        </p:spPr>
      </p:pic>
      <p:pic>
        <p:nvPicPr>
          <p:cNvPr id="19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7205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2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2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20"/>
                            </p:stCondLst>
                            <p:childTnLst>
                              <p:par>
                                <p:cTn id="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E:\мама\Мои рисунки\Животный мир- картинки\Олени, Лоси, Козлы и Бараны\00016635.JPG"/>
          <p:cNvPicPr>
            <a:picLocks noChangeAspect="1" noChangeArrowheads="1"/>
          </p:cNvPicPr>
          <p:nvPr/>
        </p:nvPicPr>
        <p:blipFill>
          <a:blip r:embed="rId2" cstate="print"/>
          <a:srcRect l="19855" t="20910" r="1667" b="14387"/>
          <a:stretch>
            <a:fillRect/>
          </a:stretch>
        </p:blipFill>
        <p:spPr bwMode="auto">
          <a:xfrm>
            <a:off x="1028164" y="0"/>
            <a:ext cx="7472926" cy="4143380"/>
          </a:xfrm>
          <a:prstGeom prst="rect">
            <a:avLst/>
          </a:prstGeom>
          <a:noFill/>
        </p:spPr>
      </p:pic>
      <p:pic>
        <p:nvPicPr>
          <p:cNvPr id="28673" name="Рисунок 6" descr="http://mdou24balahna.edusite.ru/images/znak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285884" cy="1285884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85918" y="4518898"/>
            <a:ext cx="557216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Бродят здесь посреди дороги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Лоси, волки, носороги.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Ты, водитель, не спеши,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сперва пройдут ежи!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14818"/>
            <a:ext cx="4358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Дикие животные:</a:t>
            </a:r>
            <a:endParaRPr lang="ru-RU" sz="4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5896" t="52365" r="54010" b="13851"/>
          <a:stretch>
            <a:fillRect/>
          </a:stretch>
        </p:blipFill>
        <p:spPr bwMode="auto">
          <a:xfrm>
            <a:off x="928662" y="0"/>
            <a:ext cx="7165231" cy="4214842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3108" y="4214818"/>
            <a:ext cx="528641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проехать, ни пройти,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дорожный на пути!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Отдаёт приказы строго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место – обойти!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Хочешь прямо? Что ты, что 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57554" y="6143644"/>
            <a:ext cx="5000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дорожные работы.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 l="5896" t="15202" r="54010" b="52703"/>
          <a:stretch>
            <a:fillRect/>
          </a:stretch>
        </p:blipFill>
        <p:spPr bwMode="auto">
          <a:xfrm>
            <a:off x="642910" y="0"/>
            <a:ext cx="7715304" cy="4683174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4714884"/>
            <a:ext cx="4714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поставил ногу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проезжую дорогу,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Обрати вниманье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друг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дорожный- красный круг,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 идущий 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чёрном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43374" y="4714884"/>
            <a:ext cx="45006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Красной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чёрточкой зачёркнут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дорога вроде, но..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ходить запрещено!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9190" y="5903893"/>
            <a:ext cx="42148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Пешеходу проход запрещён.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Добро пожаловать на сайт!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1214446" cy="228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 rot="10800000" flipV="1">
            <a:off x="428596" y="1571612"/>
            <a:ext cx="4143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Ехать, здесь, конечно можно,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очень осторожно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не обгонять,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Пассажиров не менять!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Рисунок 2" descr="http://mdou24balahna.edusite.ru/images/zna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2238384" cy="2238384"/>
          </a:xfrm>
          <a:prstGeom prst="rect">
            <a:avLst/>
          </a:prstGeom>
          <a:noFill/>
        </p:spPr>
      </p:pic>
      <p:pic>
        <p:nvPicPr>
          <p:cNvPr id="27649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928670"/>
            <a:ext cx="2286016" cy="228601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7158" y="285728"/>
            <a:ext cx="4429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Опасный поворот: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знак тревогу бьет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опасный поворот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42910" y="4071942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Скользкая дорога: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Рисунок 4" descr="http://mdou24balahna.edusite.ru/images/znak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00504"/>
            <a:ext cx="2428892" cy="2428892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00034" y="4500570"/>
            <a:ext cx="407193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Говорит знак этот строго: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“Очень скользкая дорога!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с дорогой не шути,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Руль напрасно не крути!”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2" grpId="0"/>
      <p:bldP spid="27655" grpId="0"/>
      <p:bldP spid="276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4688" t="55685" r="53125" b="9512"/>
          <a:stretch>
            <a:fillRect/>
          </a:stretch>
        </p:blipFill>
        <p:spPr bwMode="auto">
          <a:xfrm>
            <a:off x="1142976" y="0"/>
            <a:ext cx="6715172" cy="386628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57356" y="3534013"/>
            <a:ext cx="4714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белом треугольнике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 окаёмкой красной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Человечкам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–школьникам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Очень безопасно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Знают все на свете: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осторожны,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дороге…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929190" y="6211669"/>
            <a:ext cx="1714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2" descr="human1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136692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0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71670" y="1000108"/>
            <a:ext cx="5715040" cy="4429137"/>
          </a:xfrm>
        </p:spPr>
        <p:txBody>
          <a:bodyPr>
            <a:normAutofit/>
          </a:bodyPr>
          <a:lstStyle/>
          <a:p>
            <a:pPr marL="182563" lvl="1" indent="-3175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Запрещают знаки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Разное движение: обгоны, поворот-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красные кружочки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Обводит их народ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FF0066"/>
                </a:solidFill>
                <a:latin typeface="Comic Sans MS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28986" t="18466" r="52777" b="34833"/>
          <a:stretch>
            <a:fillRect/>
          </a:stretch>
        </p:blipFill>
        <p:spPr>
          <a:xfrm>
            <a:off x="5000628" y="4643446"/>
            <a:ext cx="1928826" cy="1919896"/>
          </a:xfrm>
          <a:prstGeom prst="flowChartConnector">
            <a:avLst/>
          </a:prstGeom>
        </p:spPr>
      </p:pic>
      <p:pic>
        <p:nvPicPr>
          <p:cNvPr id="11" name="Picture 18" descr="8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5410" t="18789" r="77565" b="37880"/>
          <a:stretch>
            <a:fillRect/>
          </a:stretch>
        </p:blipFill>
        <p:spPr>
          <a:xfrm>
            <a:off x="210710" y="3571876"/>
            <a:ext cx="1950258" cy="1857388"/>
          </a:xfrm>
          <a:prstGeom prst="ellipse">
            <a:avLst/>
          </a:prstGeom>
        </p:spPr>
      </p:pic>
      <p:pic>
        <p:nvPicPr>
          <p:cNvPr id="8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72008"/>
            <a:ext cx="2000264" cy="2000264"/>
          </a:xfrm>
          <a:prstGeom prst="rect">
            <a:avLst/>
          </a:prstGeom>
          <a:noFill/>
        </p:spPr>
      </p:pic>
      <p:pic>
        <p:nvPicPr>
          <p:cNvPr id="12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0043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mdou24balahna.edusite.ru/img/p189_b_5593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14290"/>
            <a:ext cx="52863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785794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Обгон запрещен:</a:t>
            </a:r>
            <a:endParaRPr kumimoji="0" lang="ru-RU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1357298"/>
            <a:ext cx="41434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 любителей обгона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Объявляет все закона!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месте, сразу ясно,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Обгонять других опасно!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571736" y="4888230"/>
            <a:ext cx="471490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Сообщает знак бесстрастно: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“Ехать здесь быстрей опасно!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что будьте вы добры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Снизить скорость до поры!” 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14346" y="4714884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Ограничение  максимальной скорости: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7561">
            <a:off x="5211806" y="975259"/>
            <a:ext cx="1747446" cy="10905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14876" y="1071546"/>
            <a:ext cx="71438" cy="5000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6" name="Рисунок 10" descr="http://mdou24balahna.edusite.ru/images/znak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85728"/>
            <a:ext cx="928694" cy="92869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000892" y="2714620"/>
            <a:ext cx="71438" cy="9286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85" name="Рисунок 11" descr="http://mdou24balahna.edusite.ru/images/znak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00240"/>
            <a:ext cx="92869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mal-chikspalkoy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92815"/>
            <a:ext cx="2569222" cy="326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>
            <a:hlinkClick r:id="rId4" action="ppaction://hlinksldjump"/>
          </p:cNvPr>
          <p:cNvSpPr/>
          <p:nvPr/>
        </p:nvSpPr>
        <p:spPr>
          <a:xfrm rot="20756951">
            <a:off x="191412" y="344709"/>
            <a:ext cx="4873663" cy="2177424"/>
          </a:xfrm>
          <a:prstGeom prst="cloudCallout">
            <a:avLst>
              <a:gd name="adj1" fmla="val -19546"/>
              <a:gd name="adj2" fmla="val 13745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7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6" name="Выноска-облако 5">
            <a:hlinkClick r:id="rId5" action="ppaction://hlinksldjump"/>
          </p:cNvPr>
          <p:cNvSpPr/>
          <p:nvPr/>
        </p:nvSpPr>
        <p:spPr>
          <a:xfrm rot="21284878">
            <a:off x="2871727" y="2088748"/>
            <a:ext cx="3588091" cy="2036551"/>
          </a:xfrm>
          <a:prstGeom prst="cloudCallout">
            <a:avLst>
              <a:gd name="adj1" fmla="val -66065"/>
              <a:gd name="adj2" fmla="val 7618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Comic Sans MS" pitchFamily="66" charset="0"/>
              </a:rPr>
              <a:t>Дорожные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знаки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>
            <a:hlinkClick r:id="rId6" action="ppaction://hlinksldjump"/>
          </p:cNvPr>
          <p:cNvSpPr/>
          <p:nvPr/>
        </p:nvSpPr>
        <p:spPr>
          <a:xfrm rot="21284878">
            <a:off x="4030262" y="3867319"/>
            <a:ext cx="5009400" cy="2509451"/>
          </a:xfrm>
          <a:prstGeom prst="cloudCallout">
            <a:avLst>
              <a:gd name="adj1" fmla="val -80597"/>
              <a:gd name="adj2" fmla="val -1789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4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  <a:r>
              <a:rPr lang="ru-RU" sz="4800" b="1" dirty="0" smtClean="0">
                <a:solidFill>
                  <a:srgbClr val="0000FF"/>
                </a:solidFill>
                <a:latin typeface="Comic Sans MS" pitchFamily="66" charset="0"/>
              </a:rPr>
              <a:t>р</a:t>
            </a:r>
            <a:r>
              <a:rPr lang="ru-RU" sz="4800" b="1" dirty="0" smtClean="0">
                <a:solidFill>
                  <a:srgbClr val="FFFF00"/>
                </a:solidFill>
                <a:latin typeface="Comic Sans MS" pitchFamily="66" charset="0"/>
              </a:rPr>
              <a:t>о</a:t>
            </a:r>
            <a:r>
              <a:rPr lang="ru-RU" sz="4800" b="1" dirty="0" smtClean="0">
                <a:solidFill>
                  <a:srgbClr val="008000"/>
                </a:solidFill>
                <a:latin typeface="Comic Sans MS" pitchFamily="66" charset="0"/>
              </a:rPr>
              <a:t>с</a:t>
            </a:r>
            <a:r>
              <a:rPr lang="ru-RU" sz="4800" b="1" dirty="0" smtClean="0">
                <a:solidFill>
                  <a:srgbClr val="00B0F0"/>
                </a:solidFill>
                <a:latin typeface="Comic Sans MS" pitchFamily="66" charset="0"/>
              </a:rPr>
              <a:t>с</a:t>
            </a:r>
            <a:r>
              <a:rPr lang="ru-RU" sz="4800" b="1" dirty="0" smtClean="0">
                <a:solidFill>
                  <a:srgbClr val="FFC000"/>
                </a:solidFill>
                <a:latin typeface="Comic Sans MS" pitchFamily="66" charset="0"/>
              </a:rPr>
              <a:t>в</a:t>
            </a: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р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</a:t>
            </a:r>
          </a:p>
          <a:p>
            <a:pPr algn="ctr"/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f44ovig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384170" y="-1"/>
            <a:ext cx="2759830" cy="2786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2" descr="http://mdou24balahna.edusite.ru/images/znak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1952632" cy="1952632"/>
          </a:xfrm>
          <a:prstGeom prst="rect">
            <a:avLst/>
          </a:prstGeom>
          <a:noFill/>
        </p:spPr>
      </p:pic>
      <p:pic>
        <p:nvPicPr>
          <p:cNvPr id="43009" name="Рисунок 13" descr="http://mdou24balahna.edusite.ru/images/znak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14818"/>
            <a:ext cx="1881194" cy="188119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14348" y="428604"/>
            <a:ext cx="4857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Подача звукового сигнала запрещена: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00034" y="1285860"/>
            <a:ext cx="52149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Эй, водитель, не гуди,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Шумом спящих не буди.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пугай гудком прохожих,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и сам оглохнешь тоже. 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0034" y="4572008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машину не грузи,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паркуй, не тормози.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Этот знак всем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”Тот не прав, кто здесь стоит!"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4969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Остановка запрещена: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/>
      <p:bldP spid="4301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-285776"/>
            <a:ext cx="8243888" cy="13144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Дорожные знаки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28794" y="857232"/>
            <a:ext cx="5357850" cy="442915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ещё есть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добрые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друзья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Укажут направления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вашего движения,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поесть, заправиться, поспать,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как в деревню к бабушке попасть.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66"/>
              </a:solidFill>
              <a:latin typeface="Comic Sans MS" pitchFamily="66" charset="0"/>
            </a:endParaRPr>
          </a:p>
        </p:txBody>
      </p:sp>
      <p:pic>
        <p:nvPicPr>
          <p:cNvPr id="9" name="Picture 11" descr="Untitled-1 copy"/>
          <p:cNvPicPr>
            <a:picLocks noChangeAspect="1" noChangeArrowheads="1"/>
          </p:cNvPicPr>
          <p:nvPr/>
        </p:nvPicPr>
        <p:blipFill>
          <a:blip r:embed="rId2" cstate="print">
            <a:lum contrast="60000"/>
          </a:blip>
          <a:srcRect l="8036" t="9960" r="28987"/>
          <a:stretch>
            <a:fillRect/>
          </a:stretch>
        </p:blipFill>
        <p:spPr bwMode="auto">
          <a:xfrm>
            <a:off x="7215206" y="714356"/>
            <a:ext cx="1712593" cy="183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25957" t="-827" r="55324" b="26344"/>
          <a:stretch>
            <a:fillRect/>
          </a:stretch>
        </p:blipFill>
        <p:spPr bwMode="auto">
          <a:xfrm>
            <a:off x="0" y="3786190"/>
            <a:ext cx="1714480" cy="20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54285" r="28868" b="25517"/>
          <a:stretch>
            <a:fillRect/>
          </a:stretch>
        </p:blipFill>
        <p:spPr bwMode="auto">
          <a:xfrm>
            <a:off x="214282" y="928670"/>
            <a:ext cx="15001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r="81281" b="25517"/>
          <a:stretch>
            <a:fillRect/>
          </a:stretch>
        </p:blipFill>
        <p:spPr bwMode="auto">
          <a:xfrm>
            <a:off x="7143768" y="3143248"/>
            <a:ext cx="1714512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l="80491" t="6207" r="790" b="25517"/>
          <a:stretch>
            <a:fillRect/>
          </a:stretch>
        </p:blipFill>
        <p:spPr bwMode="auto">
          <a:xfrm>
            <a:off x="3643306" y="5129201"/>
            <a:ext cx="1571636" cy="17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51402" t="15246" r="10545" b="52029"/>
          <a:stretch>
            <a:fillRect/>
          </a:stretch>
        </p:blipFill>
        <p:spPr bwMode="auto">
          <a:xfrm>
            <a:off x="1000100" y="0"/>
            <a:ext cx="7044978" cy="4357694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43174" y="4057233"/>
            <a:ext cx="47149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полоскам чёрно-белым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Пешеход шагает смело…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Кто из Вас,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ребята, знает,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Знак о чём предупреждает? Дай машине тихий ход!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211669"/>
            <a:ext cx="463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Пешеходный переход.</a:t>
            </a:r>
          </a:p>
        </p:txBody>
      </p:sp>
      <p:pic>
        <p:nvPicPr>
          <p:cNvPr id="8" name="Picture 10" descr="j028364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85710"/>
            <a:ext cx="1928826" cy="2200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13889"/>
          <a:stretch>
            <a:fillRect/>
          </a:stretch>
        </p:blipFill>
        <p:spPr bwMode="auto">
          <a:xfrm>
            <a:off x="428596" y="0"/>
            <a:ext cx="828680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Переход по пешеходному переходу не гарантирует полную безопасность. Вы должны не только видеть, но и слышать дорогу.</a:t>
            </a:r>
            <a:endParaRPr lang="ru-RU" sz="32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J007619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500174"/>
            <a:ext cx="1143008" cy="182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 l="51403" t="53592" r="9757" b="14304"/>
          <a:stretch>
            <a:fillRect/>
          </a:stretch>
        </p:blipFill>
        <p:spPr bwMode="auto">
          <a:xfrm>
            <a:off x="1000100" y="0"/>
            <a:ext cx="7358115" cy="4412348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357422" y="4057233"/>
            <a:ext cx="507209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 разинутая пасть.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Рот зубастый, просто страсть!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Только, странно , в эту пасть все стараются попасть!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за зубы, что за рот?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6211669"/>
            <a:ext cx="5094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- подземный переход.</a:t>
            </a:r>
          </a:p>
        </p:txBody>
      </p:sp>
      <p:pic>
        <p:nvPicPr>
          <p:cNvPr id="6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21421151">
            <a:off x="752908" y="-281929"/>
            <a:ext cx="2936079" cy="155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5444" t="15733" r="53687" b="48304"/>
          <a:stretch>
            <a:fillRect/>
          </a:stretch>
        </p:blipFill>
        <p:spPr bwMode="auto">
          <a:xfrm>
            <a:off x="1000100" y="0"/>
            <a:ext cx="7594713" cy="450057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357686" y="435769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Ездим там, где этот знак: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Круг окрашен в синий цвет,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 кругу- велосипед.</a:t>
            </a:r>
            <a:endParaRPr lang="ru-RU" sz="2600" b="1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5929330"/>
            <a:ext cx="4573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Велосипедная до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велосипед-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Говорят: «Проблемы нет,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Сел, педалями крути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Где захочешь- там кати!»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Всё не просто, всё не так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52548" t="15661" r="5653" b="47796"/>
          <a:stretch>
            <a:fillRect/>
          </a:stretch>
        </p:blipFill>
        <p:spPr bwMode="auto">
          <a:xfrm>
            <a:off x="928662" y="0"/>
            <a:ext cx="7500950" cy="450057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00232" y="4357694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 водитель вышел весь,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он машину здесь,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Чтоб, не нужная ему,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мешала никому.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08" y="6000768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Место стоянки:</a:t>
            </a:r>
            <a:endParaRPr kumimoji="0" lang="ru-RU" sz="36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2417" t="57234" r="5987" b="8005"/>
          <a:stretch>
            <a:fillRect/>
          </a:stretch>
        </p:blipFill>
        <p:spPr bwMode="auto">
          <a:xfrm>
            <a:off x="714348" y="0"/>
            <a:ext cx="7971706" cy="457200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4500570"/>
            <a:ext cx="450056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ты собрался с папой 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зоопарк или в кино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Подружиться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 этим знаком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придётся всё равно,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него не попадёте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3438" y="4572008"/>
            <a:ext cx="471487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в автобус, ни в трамвай!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вы пешком пойдёте…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Знак дорожный угадай!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3438" y="5786454"/>
            <a:ext cx="42862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Остановка общественного транспорта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9" descr="http://mdou24balahna.edusite.ru/images/znak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1928802" cy="1928802"/>
          </a:xfrm>
          <a:prstGeom prst="rect">
            <a:avLst/>
          </a:prstGeom>
          <a:noFill/>
        </p:spPr>
      </p:pic>
      <p:pic>
        <p:nvPicPr>
          <p:cNvPr id="45057" name="Рисунок 20" descr="http://mdou24balahna.edusite.ru/images/znak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428868"/>
            <a:ext cx="1857388" cy="1857388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85720" y="0"/>
            <a:ext cx="4071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Техобслуживание:</a:t>
            </a:r>
            <a:endParaRPr kumimoji="0" lang="ru-RU" sz="32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14282" y="500042"/>
            <a:ext cx="52149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Ай-ай-яй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Какая жалость!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Что-то вдруг у нас сломалось!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 нам этот говорит: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“Здесь машинный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!”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428860" y="2643182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Коли вам нужна еда,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пожалуйте сюда!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Эй, шофер, внимание!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Скоро пункт питания! 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2285992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питания:</a:t>
            </a:r>
            <a:endParaRPr lang="ru-RU" sz="32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Стрелка вправо с вырезом 7">
            <a:hlinkClick r:id="rId4" action="ppaction://hlinksldjump"/>
          </p:cNvPr>
          <p:cNvSpPr/>
          <p:nvPr/>
        </p:nvSpPr>
        <p:spPr>
          <a:xfrm>
            <a:off x="8001024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357694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первой медицинской помощи: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7158" y="4643446"/>
            <a:ext cx="535785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кто сломает ногу,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врачи всегда помогут.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первую окажут,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Где лечиться дальше, скажут.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8" descr="http://mdou24balahna.edusite.ru/images/znak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929198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/>
      <p:bldP spid="45061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7158" y="0"/>
          <a:ext cx="3143272" cy="3143272"/>
        </p:xfrm>
        <a:graphic>
          <a:graphicData uri="http://schemas.openxmlformats.org/presentationml/2006/ole">
            <p:oleObj spid="_x0000_s35842" name="CorelDRAW" r:id="rId3" imgW="2612880" imgH="2612880" progId="">
              <p:embed/>
            </p:oleObj>
          </a:graphicData>
        </a:graphic>
      </p:graphicFrame>
      <p:pic>
        <p:nvPicPr>
          <p:cNvPr id="9" name="Picture 12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02363">
            <a:off x="7116123" y="750596"/>
            <a:ext cx="904366" cy="913410"/>
          </a:xfrm>
          <a:prstGeom prst="rect">
            <a:avLst/>
          </a:prstGeom>
          <a:noFill/>
        </p:spPr>
      </p:pic>
      <p:pic>
        <p:nvPicPr>
          <p:cNvPr id="13" name="Рисунок 12" descr="http://mdou24balahna.edusite.ru/img/p189_mal-chikspalkoy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928934"/>
            <a:ext cx="3071834" cy="3929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00364" y="1357298"/>
            <a:ext cx="5857916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Inflate">
              <a:avLst>
                <a:gd name="adj" fmla="val 20000"/>
              </a:avLst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К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с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о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р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д</a:t>
            </a:r>
          </a:p>
        </p:txBody>
      </p:sp>
      <p:pic>
        <p:nvPicPr>
          <p:cNvPr id="15" name="Picture 34" descr="03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929066"/>
            <a:ext cx="1317601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zebra_2010-11-19_17493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657229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-214338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143108" y="42860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43570" y="2214554"/>
            <a:ext cx="3071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Полоса загородной дороги сбоку от проезжей части.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92867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2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428628"/>
                <a:gridCol w="428629"/>
                <a:gridCol w="500065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0694" y="2285992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Запылал у чудища изумрудный глаз.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Значит, можно улицу перейти сейчас.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571736" y="150017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2" y="1357298"/>
          <a:ext cx="224858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717"/>
                <a:gridCol w="449717"/>
                <a:gridCol w="449717"/>
                <a:gridCol w="449717"/>
                <a:gridCol w="4497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857884" y="2143116"/>
            <a:ext cx="2286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пешеходный переход?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2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143108" y="192880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5008" y="2285992"/>
            <a:ext cx="2735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ней ходят и ездят,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ей не больно.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2500306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429256" y="1857364"/>
            <a:ext cx="3500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Этот конь не ест овса,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Вместо ног — два колеса.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Сядь верхом и мчись на нём,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Только лучше правь рулём.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3071810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643554" y="1714488"/>
            <a:ext cx="350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Спозаранку за окошком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Стук, и звон, и кутерьма.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прямым стальным дорожкам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Ходят красные дома.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85786" y="4000504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15008" y="2285992"/>
            <a:ext cx="2928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Место, где ожидают общественный пассажирский транспорт. 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643042" y="457200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86446" y="2071678"/>
            <a:ext cx="2490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Дорожка, по которой идут пешеходы.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0" y="5143512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715008" y="1571612"/>
            <a:ext cx="27146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за чудо – длинный дом!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Пассажиров много в нем.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Носит обувь из резины </a:t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питается бензином.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714348" y="5643578"/>
            <a:ext cx="428628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857364"/>
          <a:ext cx="27146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500702"/>
          <a:ext cx="348343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1816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29256" y="2000240"/>
            <a:ext cx="350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Человек, который управляет машиной, автобусом, трамваем, троллейбусом.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Зорко смотрит постовой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широкой мостовой.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посмотрит глазом красным –</a:t>
            </a:r>
            <a:b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Остановятся все сразу. 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4" descr="0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1785950" cy="397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85728"/>
          <a:ext cx="6096006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71736" y="285728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Ч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06" y="785794"/>
          <a:ext cx="3571901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6"/>
                <a:gridCol w="435646"/>
                <a:gridCol w="435646"/>
                <a:gridCol w="435646"/>
                <a:gridCol w="471996"/>
                <a:gridCol w="500066"/>
                <a:gridCol w="428628"/>
                <a:gridCol w="428627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Ф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00363" y="1357298"/>
          <a:ext cx="22860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4"/>
                <a:gridCol w="457204"/>
                <a:gridCol w="457204"/>
                <a:gridCol w="457204"/>
                <a:gridCol w="4572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З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71736" y="1785926"/>
          <a:ext cx="2714646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41"/>
                <a:gridCol w="452441"/>
                <a:gridCol w="452441"/>
                <a:gridCol w="452441"/>
                <a:gridCol w="452441"/>
                <a:gridCol w="452441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Г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6" y="2357430"/>
          <a:ext cx="391886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3108" y="2857496"/>
          <a:ext cx="314327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М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Й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85852" y="3929066"/>
          <a:ext cx="40005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  <a:gridCol w="44450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Н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К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43108" y="4429132"/>
          <a:ext cx="314327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39"/>
                <a:gridCol w="449039"/>
                <a:gridCol w="449039"/>
                <a:gridCol w="449039"/>
                <a:gridCol w="449039"/>
                <a:gridCol w="449039"/>
                <a:gridCol w="4490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929198"/>
          <a:ext cx="3048003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У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85852" y="5429264"/>
          <a:ext cx="3483433" cy="589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72862"/>
                <a:gridCol w="397997"/>
                <a:gridCol w="435429"/>
                <a:gridCol w="435429"/>
              </a:tblGrid>
              <a:tr h="58959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В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Л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Ь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000364" y="285728"/>
          <a:ext cx="506867" cy="6286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67"/>
              </a:tblGrid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Н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2387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2800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24balahna.edusite.ru/img/p189_mal-chikspalkoy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1"/>
            <a:ext cx="3571868" cy="45720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" descr="03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72008"/>
            <a:ext cx="928694" cy="2064420"/>
          </a:xfrm>
          <a:prstGeom prst="rect">
            <a:avLst/>
          </a:prstGeom>
          <a:noFill/>
        </p:spPr>
      </p:pic>
      <p:sp>
        <p:nvSpPr>
          <p:cNvPr id="5" name="Выноска-облако 4">
            <a:hlinkClick r:id="rId6" action="ppaction://hlinksldjump"/>
          </p:cNvPr>
          <p:cNvSpPr/>
          <p:nvPr/>
        </p:nvSpPr>
        <p:spPr>
          <a:xfrm rot="20756951">
            <a:off x="3189096" y="422524"/>
            <a:ext cx="6029498" cy="4065954"/>
          </a:xfrm>
          <a:prstGeom prst="cloudCallout">
            <a:avLst>
              <a:gd name="adj1" fmla="val -65099"/>
              <a:gd name="adj2" fmla="val 3611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Безопасность жизни – </a:t>
            </a: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главная задача взрослых и детей!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8" name="Стрелка вправо с вырезом 7">
            <a:hlinkClick r:id="rId7" action="ppaction://hlinksldjump"/>
          </p:cNvPr>
          <p:cNvSpPr/>
          <p:nvPr/>
        </p:nvSpPr>
        <p:spPr>
          <a:xfrm>
            <a:off x="8143900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гда поют светофо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28598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Прямоугольник 1"/>
          <p:cNvSpPr>
            <a:spLocks noChangeArrowheads="1"/>
          </p:cNvSpPr>
          <p:nvPr/>
        </p:nvSpPr>
        <p:spPr bwMode="auto">
          <a:xfrm>
            <a:off x="1428728" y="571480"/>
            <a:ext cx="52864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Источники:</a:t>
            </a:r>
          </a:p>
          <a:p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Картинки  с сайтов:</a:t>
            </a:r>
          </a:p>
          <a:p>
            <a:r>
              <a:rPr lang="ru-RU" dirty="0">
                <a:solidFill>
                  <a:srgbClr val="0000FF"/>
                </a:solidFill>
                <a:latin typeface="Georgia" pitchFamily="18" charset="0"/>
                <a:hlinkClick r:id="rId2"/>
              </a:rPr>
              <a:t>-http://images.google.ru/imghp?hl=ru&amp;tab=wi</a:t>
            </a:r>
            <a:r>
              <a:rPr lang="ru-RU" dirty="0">
                <a:solidFill>
                  <a:srgbClr val="0000FF"/>
                </a:solidFill>
                <a:latin typeface="Georg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hlinkClick r:id="rId3"/>
              </a:rPr>
              <a:t>http://mdou24balahna.edusite.ru/p192aa1.html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smtClean="0">
                <a:hlinkClick r:id="rId4"/>
              </a:rPr>
              <a:t>http://znajka.net/</a:t>
            </a:r>
            <a:endParaRPr lang="ru-RU" dirty="0" smtClean="0"/>
          </a:p>
          <a:p>
            <a:pPr>
              <a:buFontTx/>
              <a:buChar char="-"/>
            </a:pPr>
            <a:r>
              <a:rPr lang="en-US" dirty="0" smtClean="0">
                <a:hlinkClick r:id="rId5"/>
              </a:rPr>
              <a:t>http://www.detskiy-sait.ru/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 ПДД, 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Юрмин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кроссворд авторский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Georgia" pitchFamily="18" charset="0"/>
              </a:rPr>
              <a:t>- Детская песня «Когда поют светофоры»</a:t>
            </a:r>
            <a:endParaRPr lang="ru-RU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7108" name="Прямоугольник 2"/>
          <p:cNvSpPr>
            <a:spLocks noChangeArrowheads="1"/>
          </p:cNvSpPr>
          <p:nvPr/>
        </p:nvSpPr>
        <p:spPr bwMode="auto">
          <a:xfrm>
            <a:off x="1500166" y="3286124"/>
            <a:ext cx="69294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0000FF"/>
                </a:solidFill>
                <a:latin typeface="Georgia" pitchFamily="18" charset="0"/>
              </a:rPr>
              <a:t>Автор презентации</a:t>
            </a:r>
          </a:p>
          <a:p>
            <a:r>
              <a:rPr lang="ru-RU" sz="2400" b="1" i="1" dirty="0">
                <a:solidFill>
                  <a:srgbClr val="0000FF"/>
                </a:solidFill>
                <a:latin typeface="Georgia" pitchFamily="18" charset="0"/>
              </a:rPr>
              <a:t>Берестовская Наталья Александровна,</a:t>
            </a:r>
          </a:p>
          <a:p>
            <a:r>
              <a:rPr lang="ru-RU" sz="2400" i="1" dirty="0">
                <a:solidFill>
                  <a:srgbClr val="0000FF"/>
                </a:solidFill>
                <a:latin typeface="Georgia" pitchFamily="18" charset="0"/>
              </a:rPr>
              <a:t>учитель начальных классов </a:t>
            </a:r>
          </a:p>
          <a:p>
            <a:r>
              <a:rPr lang="ru-RU" sz="2400" i="1" dirty="0">
                <a:solidFill>
                  <a:srgbClr val="0000FF"/>
                </a:solidFill>
                <a:latin typeface="Georgia" pitchFamily="18" charset="0"/>
              </a:rPr>
              <a:t>МОУ СОШ № 61 п. Персиановский,</a:t>
            </a:r>
          </a:p>
          <a:p>
            <a:r>
              <a:rPr lang="ru-RU" sz="2400" i="1" dirty="0">
                <a:solidFill>
                  <a:srgbClr val="0000FF"/>
                </a:solidFill>
                <a:latin typeface="Georgia" pitchFamily="18" charset="0"/>
              </a:rPr>
              <a:t>Октябрьского района, Ростовской области</a:t>
            </a:r>
          </a:p>
        </p:txBody>
      </p:sp>
      <p:sp>
        <p:nvSpPr>
          <p:cNvPr id="47109" name="Прямоугольник 3"/>
          <p:cNvSpPr>
            <a:spLocks noChangeArrowheads="1"/>
          </p:cNvSpPr>
          <p:nvPr/>
        </p:nvSpPr>
        <p:spPr bwMode="auto">
          <a:xfrm>
            <a:off x="1285852" y="5857892"/>
            <a:ext cx="700092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Презентация опубликована на сайте - </a:t>
            </a:r>
            <a:r>
              <a:rPr lang="ru-RU" sz="2400" b="1" i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viki.rdf.ru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14348" y="1214422"/>
            <a:ext cx="6357982" cy="500066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слово составлено из двух частей-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«фор».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«Свет» - это всем понятно. А «фор»?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«Фор»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произошло от греческого слова «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форос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что означает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«несущий»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«носитель».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вместе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«светофор»-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значит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«носитель света».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Он и несёт свет трёх разных цветов: красного, жёлтого и зеленого.</a:t>
            </a:r>
          </a:p>
        </p:txBody>
      </p:sp>
      <p:pic>
        <p:nvPicPr>
          <p:cNvPr id="5" name="Рисунок 21" descr="http://mdou24balahna.edusite.ru/images/znak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968" y="2214554"/>
            <a:ext cx="2827032" cy="25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70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светофор появился в Англии,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Лондона в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1868 году и был он газовым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 был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двухсекционный светофо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котором зажигались всего лишь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сигнала – красный, зелёный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Такой же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двухсекционный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 уже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фонарь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вспыхнул на улицах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половину столетия спустя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Третью, не существовавшую тогда жёлтую секцию, предупреждающую о смене сигнала,  заменял сам регулировщик. В нужную минуту он свистел в свой свисток, давая  знать, что вот-вот один сигнал сменится другим.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Двенадцать лет свисток помогал светофору.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продолжалось до той поры, пока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двуглазый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трёхглазым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есть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трехсекционным, красно-жёлто-зелёным, светофором.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нас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трехглазый светофор </a:t>
            </a:r>
            <a:r>
              <a:rPr kumimoji="0" lang="ru-RU" sz="2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появился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1929 году в Москве.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</a:t>
            </a:r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Юрмин.</a:t>
            </a:r>
            <a:endParaRPr lang="ru-RU" sz="2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		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0"/>
            <a:ext cx="47256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рождения с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000" b="1" dirty="0">
              <a:ln>
                <a:solidFill>
                  <a:schemeClr val="tx1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tran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08598" y="5500702"/>
            <a:ext cx="935399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14348" y="0"/>
            <a:ext cx="81439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Три друга пешехода в любое время года.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71472" y="785794"/>
            <a:ext cx="7143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первый 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Деловито строгий.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он зажёгся вдруг —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Нет пути дороги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Жёлтый свет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твой друг второй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Даёт совет толковый: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Стой! Внимание утрой!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Жди сигналов новых!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Третий друг тебе мигнул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Своим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зелёным светом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Проходи! Угрозы нет! </a:t>
            </a:r>
            <a:endParaRPr kumimoji="0" lang="ru-RU" sz="32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214338"/>
            <a:ext cx="2422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6" name="Рисунок 5" descr="http://mdou24balahna.edusite.ru/images/svetofor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21431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43380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smtClean="0">
                <a:solidFill>
                  <a:srgbClr val="FFFF00"/>
                </a:solidFill>
              </a:rPr>
              <a:t>«ВНИМАНИЕ»,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«СТОЙ».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Он говорит нам цветом.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55721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язык совсем простой-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должен знать об этом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«ИДИ», </a:t>
            </a:r>
            <a:endParaRPr lang="ru-RU" sz="40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-428652"/>
            <a:ext cx="474040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С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в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е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т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Gabriola" pitchFamily="82" charset="0"/>
              </a:rPr>
              <a:t>ф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abriola" pitchFamily="82" charset="0"/>
              </a:rPr>
              <a:t>о</a:t>
            </a:r>
            <a:r>
              <a:rPr lang="ru-RU" sz="11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abriola" pitchFamily="82" charset="0"/>
              </a:rPr>
              <a:t>р</a:t>
            </a:r>
            <a:endParaRPr lang="ru-RU" sz="11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7" name="Picture 7" descr="tran9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1785950" cy="45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с вырезом 8">
            <a:hlinkClick r:id="rId3" action="ppaction://hlinksldjump"/>
          </p:cNvPr>
          <p:cNvSpPr/>
          <p:nvPr/>
        </p:nvSpPr>
        <p:spPr>
          <a:xfrm>
            <a:off x="8143900" y="6357958"/>
            <a:ext cx="785818" cy="500042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3906" t="14750" r="53618" b="6250"/>
          <a:stretch>
            <a:fillRect/>
          </a:stretch>
        </p:blipFill>
        <p:spPr bwMode="auto">
          <a:xfrm>
            <a:off x="1571604" y="0"/>
            <a:ext cx="5899933" cy="6858000"/>
          </a:xfrm>
          <a:prstGeom prst="rect">
            <a:avLst/>
          </a:prstGeom>
          <a:noFill/>
        </p:spPr>
      </p:pic>
      <p:pic>
        <p:nvPicPr>
          <p:cNvPr id="5" name="Picture 22" descr="Untitled-1 copy"/>
          <p:cNvPicPr>
            <a:picLocks noChangeAspect="1" noChangeArrowheads="1"/>
          </p:cNvPicPr>
          <p:nvPr/>
        </p:nvPicPr>
        <p:blipFill>
          <a:blip r:embed="rId3" cstate="print">
            <a:lum contrast="60000"/>
          </a:blip>
          <a:srcRect r="81281" b="25517"/>
          <a:stretch>
            <a:fillRect/>
          </a:stretch>
        </p:blipFill>
        <p:spPr bwMode="auto">
          <a:xfrm>
            <a:off x="214282" y="1357298"/>
            <a:ext cx="13096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1357322" cy="1357322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http://mdou24balahna.edusite.ru/images/znak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0" y="5214950"/>
            <a:ext cx="1643050" cy="1643050"/>
          </a:xfrm>
          <a:prstGeom prst="rect">
            <a:avLst/>
          </a:prstGeom>
          <a:noFill/>
        </p:spPr>
      </p:pic>
      <p:pic>
        <p:nvPicPr>
          <p:cNvPr id="9" name="Picture 18" descr="8"/>
          <p:cNvPicPr>
            <a:picLocks noChangeAspect="1" noChangeArrowheads="1"/>
          </p:cNvPicPr>
          <p:nvPr/>
        </p:nvPicPr>
        <p:blipFill>
          <a:blip r:embed="rId6" cstate="print">
            <a:lum contrast="66000"/>
          </a:blip>
          <a:srcRect l="5410" t="18789" r="77565" b="37880"/>
          <a:stretch>
            <a:fillRect/>
          </a:stretch>
        </p:blipFill>
        <p:spPr>
          <a:xfrm>
            <a:off x="7704492" y="1428736"/>
            <a:ext cx="1439508" cy="1370959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1099</Words>
  <Application>Microsoft Office PowerPoint</Application>
  <PresentationFormat>Экран (4:3)</PresentationFormat>
  <Paragraphs>706</Paragraphs>
  <Slides>42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Дорожные знаки</vt:lpstr>
      <vt:lpstr>Слайд 13</vt:lpstr>
      <vt:lpstr>Слайд 14</vt:lpstr>
      <vt:lpstr>Слайд 15</vt:lpstr>
      <vt:lpstr>Слайд 16</vt:lpstr>
      <vt:lpstr>Слайд 17</vt:lpstr>
      <vt:lpstr>Дорожные знаки</vt:lpstr>
      <vt:lpstr>Слайд 19</vt:lpstr>
      <vt:lpstr>Слайд 20</vt:lpstr>
      <vt:lpstr>Дорожные знаки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сашкин</dc:creator>
  <cp:lastModifiedBy>User</cp:lastModifiedBy>
  <cp:revision>20</cp:revision>
  <dcterms:created xsi:type="dcterms:W3CDTF">2011-05-23T15:31:42Z</dcterms:created>
  <dcterms:modified xsi:type="dcterms:W3CDTF">2012-12-13T02:36:35Z</dcterms:modified>
</cp:coreProperties>
</file>