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8" r:id="rId2"/>
    <p:sldId id="453" r:id="rId3"/>
    <p:sldId id="376" r:id="rId4"/>
    <p:sldId id="377" r:id="rId5"/>
    <p:sldId id="564" r:id="rId6"/>
    <p:sldId id="574" r:id="rId7"/>
    <p:sldId id="575" r:id="rId8"/>
    <p:sldId id="516" r:id="rId9"/>
    <p:sldId id="517" r:id="rId10"/>
    <p:sldId id="572" r:id="rId11"/>
    <p:sldId id="515" r:id="rId12"/>
    <p:sldId id="567" r:id="rId13"/>
    <p:sldId id="518" r:id="rId14"/>
    <p:sldId id="520" r:id="rId15"/>
    <p:sldId id="521" r:id="rId16"/>
    <p:sldId id="558" r:id="rId17"/>
    <p:sldId id="523" r:id="rId18"/>
    <p:sldId id="559" r:id="rId19"/>
    <p:sldId id="525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73" r:id="rId32"/>
    <p:sldId id="539" r:id="rId33"/>
    <p:sldId id="540" r:id="rId34"/>
    <p:sldId id="541" r:id="rId35"/>
    <p:sldId id="568" r:id="rId36"/>
    <p:sldId id="549" r:id="rId37"/>
    <p:sldId id="543" r:id="rId38"/>
    <p:sldId id="544" r:id="rId39"/>
    <p:sldId id="545" r:id="rId40"/>
    <p:sldId id="546" r:id="rId41"/>
    <p:sldId id="570" r:id="rId42"/>
    <p:sldId id="571" r:id="rId43"/>
    <p:sldId id="553" r:id="rId44"/>
    <p:sldId id="556" r:id="rId45"/>
    <p:sldId id="550" r:id="rId46"/>
    <p:sldId id="551" r:id="rId4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50B9D"/>
    <a:srgbClr val="996600"/>
    <a:srgbClr val="A3F7FB"/>
    <a:srgbClr val="FF3300"/>
    <a:srgbClr val="FDA1EB"/>
    <a:srgbClr val="DCC2DC"/>
    <a:srgbClr val="DAC4D8"/>
    <a:srgbClr val="CC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0" autoAdjust="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1019B62-52A5-486A-94CE-50FA1B0AF00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E828829-9BCA-41FE-A0DC-D08AB925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9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866938" y="-12827000"/>
            <a:ext cx="18091151" cy="13569950"/>
          </a:xfrm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29762" y="9443662"/>
            <a:ext cx="2929837" cy="4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A87900-92C6-4062-A637-BBB4DB0FA61B}" type="slidenum">
              <a:rPr lang="ru-RU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5650"/>
            <a:ext cx="497046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3821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28829-9BCA-41FE-A0DC-D08AB925B36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F2FC-1B57-430D-B8F4-11C7A6439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8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4498-97A8-4DC7-A436-35FD5541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61EF-ED5A-4859-8AD8-5D638766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5C3-492F-4015-90F8-2F4DE59B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7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AB24-AB97-4987-8FBA-9762CDCC2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A6BF-66CC-42C9-A251-83A531CC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11D4-6FA3-43BE-97F1-938B1528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2C21-36E7-4172-B801-1F2C39516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6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BDA5-CEFB-42E1-9208-C22EE7DE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45E2-DD36-4CFA-89F3-94ADA4D3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97A7-2F83-43C3-A4BA-2ADC5D0B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3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496FE1-0A6E-4BBD-A981-788FAB0E3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ruprom-image.s3.amazonaws.com/140181_w640_h640_1111111111111.jp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2199164" y="1216187"/>
            <a:ext cx="4605084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«Проблемы преемственности обучения в начальной и основной школе </a:t>
            </a:r>
            <a:r>
              <a:rPr lang="ru-RU" sz="2800" b="1" i="1" dirty="0" smtClean="0">
                <a:solidFill>
                  <a:srgbClr val="008000"/>
                </a:solidFill>
              </a:rPr>
              <a:t>по новым ФГОС»</a:t>
            </a:r>
            <a:endParaRPr lang="ru-RU" sz="2800" dirty="0" smtClean="0">
              <a:solidFill>
                <a:srgbClr val="008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2054" name="Прямоугольник 4"/>
          <p:cNvSpPr>
            <a:spLocks noChangeArrowheads="1"/>
          </p:cNvSpPr>
          <p:nvPr/>
        </p:nvSpPr>
        <p:spPr bwMode="auto">
          <a:xfrm>
            <a:off x="2195736" y="4401978"/>
            <a:ext cx="295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4869160"/>
            <a:ext cx="186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Picture 12" descr="0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5638">
            <a:off x="121442" y="8815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7"/>
          <a:stretch/>
        </p:blipFill>
        <p:spPr bwMode="auto">
          <a:xfrm>
            <a:off x="642019" y="2276872"/>
            <a:ext cx="1579453" cy="4571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16625"/>
            <a:ext cx="209073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34007" r="4300"/>
          <a:stretch/>
        </p:blipFill>
        <p:spPr bwMode="auto">
          <a:xfrm>
            <a:off x="785786" y="2143116"/>
            <a:ext cx="72091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56213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794" y="1071546"/>
            <a:ext cx="5929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предполагает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принятие </a:t>
            </a:r>
            <a:r>
              <a:rPr lang="ru-RU" sz="2400" b="1" u="sng" dirty="0" smtClean="0">
                <a:solidFill>
                  <a:srgbClr val="FF0000"/>
                </a:solidFill>
              </a:rPr>
              <a:t>общих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для </a:t>
            </a:r>
            <a:r>
              <a:rPr lang="ru-RU" sz="2400" b="1" u="sng" dirty="0" smtClean="0">
                <a:solidFill>
                  <a:srgbClr val="FF0000"/>
                </a:solidFill>
              </a:rPr>
              <a:t>всех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 ступеней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9839221">
            <a:off x="1245848" y="5578975"/>
            <a:ext cx="2937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Методики определения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результативности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Приоритетное направление развития образования - переход на новые образовательные стандарты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Задача  - создать социально-педагогическую среду, способствующую формированию и развитию человеческого потенциала России, </a:t>
            </a:r>
          </a:p>
          <a:p>
            <a:pPr>
              <a:buNone/>
            </a:pPr>
            <a:r>
              <a:rPr lang="ru-RU" dirty="0" smtClean="0"/>
              <a:t>- реализовать социально-образовательные проекты, культурно-образовательные инициативы.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Ведущие принципы ФГОС — принципы преемственности и развития.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Стандарт НОО утвержден приказом Министерства образования и науки Российской Федерации от «06» октября 2009 г. № 373.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Стандарт ООО утвержден приказом Министерства образования и науки Российской Федерации от «17» декабря 2010 г. № 1897 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– новая парадигма (модель) отечественного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 smtClean="0"/>
              <a:t>от школы информационно-трансляционной</a:t>
            </a:r>
          </a:p>
          <a:p>
            <a:endParaRPr lang="ru-RU" dirty="0" smtClean="0"/>
          </a:p>
          <a:p>
            <a:r>
              <a:rPr lang="ru-RU" dirty="0" smtClean="0"/>
              <a:t> к школе </a:t>
            </a:r>
            <a:r>
              <a:rPr lang="ru-RU" dirty="0" err="1" smtClean="0"/>
              <a:t>деятельностной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876"/>
          <a:ext cx="8572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начальная школа 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школа 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первичные навыки самостоятельного поиска знаний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самостоятельная навигация по освоенным предметным знаниям при решении конкретных задач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2619170" y="2309996"/>
            <a:ext cx="67551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ОБЩЕЕ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НОО                           ООО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системно -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500298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00694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0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7968">
            <a:off x="6228242" y="785556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0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7968">
            <a:off x="1727649" y="928432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Картинки по запросу картинки ученики на уро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86256"/>
            <a:ext cx="3333750" cy="2219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186766" cy="12747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Системно - </a:t>
            </a:r>
            <a:r>
              <a:rPr lang="ru-RU" sz="2800" b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2800" b="1" dirty="0" smtClean="0">
                <a:solidFill>
                  <a:srgbClr val="C00000"/>
                </a:solidFill>
              </a:rPr>
              <a:t> подход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-</a:t>
            </a:r>
            <a:r>
              <a:rPr lang="ru-RU" sz="2800" dirty="0" smtClean="0"/>
              <a:t>это организация учебного процесса, в котором главное место отводится </a:t>
            </a:r>
            <a:r>
              <a:rPr lang="ru-RU" sz="2800" dirty="0" smtClean="0">
                <a:solidFill>
                  <a:srgbClr val="C00000"/>
                </a:solidFill>
              </a:rPr>
              <a:t>активной и разносторонней</a:t>
            </a:r>
            <a:r>
              <a:rPr lang="ru-RU" sz="2800" dirty="0" smtClean="0"/>
              <a:t>, в максимальной степени </a:t>
            </a:r>
            <a:r>
              <a:rPr lang="ru-RU" sz="2800" dirty="0" smtClean="0">
                <a:solidFill>
                  <a:srgbClr val="C00000"/>
                </a:solidFill>
              </a:rPr>
              <a:t>самостоятельной  познавательной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 деятельности </a:t>
            </a:r>
            <a:r>
              <a:rPr lang="ru-RU" sz="2800" dirty="0" smtClean="0"/>
              <a:t>школьника.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800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Портрет </a:t>
            </a:r>
            <a:r>
              <a:rPr lang="ru-RU" sz="3200" b="1" dirty="0">
                <a:solidFill>
                  <a:srgbClr val="C00000"/>
                </a:solidFill>
              </a:rPr>
              <a:t>выпускника начальной </a:t>
            </a:r>
            <a:r>
              <a:rPr lang="ru-RU" sz="3200" b="1" dirty="0" smtClean="0">
                <a:solidFill>
                  <a:srgbClr val="C00000"/>
                </a:solidFill>
              </a:rPr>
              <a:t>школы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К</a:t>
            </a:r>
            <a:r>
              <a:rPr lang="ru-RU" sz="2800" dirty="0" smtClean="0"/>
              <a:t>омпромисс </a:t>
            </a:r>
            <a:r>
              <a:rPr lang="ru-RU" sz="2800" dirty="0"/>
              <a:t>между </a:t>
            </a:r>
            <a:r>
              <a:rPr lang="ru-RU" sz="2800" dirty="0" err="1"/>
              <a:t>педагогогами</a:t>
            </a:r>
            <a:r>
              <a:rPr lang="ru-RU" sz="2800" dirty="0"/>
              <a:t> начального и основного </a:t>
            </a:r>
            <a:r>
              <a:rPr lang="ru-RU" sz="2800" dirty="0" smtClean="0"/>
              <a:t>звена - единый «</a:t>
            </a:r>
            <a:r>
              <a:rPr lang="ru-RU" sz="2800" dirty="0" smtClean="0">
                <a:solidFill>
                  <a:srgbClr val="C00000"/>
                </a:solidFill>
              </a:rPr>
              <a:t>портрет </a:t>
            </a:r>
            <a:r>
              <a:rPr lang="ru-RU" sz="2800" dirty="0">
                <a:solidFill>
                  <a:srgbClr val="C00000"/>
                </a:solidFill>
              </a:rPr>
              <a:t>выпускника начальной школы </a:t>
            </a:r>
            <a:r>
              <a:rPr lang="ru-RU" sz="2800" dirty="0" smtClean="0"/>
              <a:t>» </a:t>
            </a:r>
            <a:r>
              <a:rPr lang="ru-RU" sz="2800" dirty="0"/>
              <a:t>данного конкретного </a:t>
            </a:r>
            <a:r>
              <a:rPr lang="ru-RU" sz="2800" dirty="0" smtClean="0"/>
              <a:t>ОО </a:t>
            </a:r>
          </a:p>
          <a:p>
            <a:pPr marL="0" indent="0" algn="ctr">
              <a:buNone/>
            </a:pPr>
            <a:r>
              <a:rPr lang="ru-RU" sz="2800" dirty="0" smtClean="0"/>
              <a:t>и </a:t>
            </a:r>
            <a:r>
              <a:rPr lang="ru-RU" sz="2800" dirty="0"/>
              <a:t>единых требований, предъявляемых к </a:t>
            </a:r>
            <a:r>
              <a:rPr lang="ru-RU" sz="2800" dirty="0" smtClean="0"/>
              <a:t>нему </a:t>
            </a:r>
            <a:endParaRPr lang="ru-RU" sz="2800" dirty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4" name="Picture 4" descr="STR 67-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1" y="4077072"/>
            <a:ext cx="2082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15272" y="3714752"/>
            <a:ext cx="1260660" cy="2857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10011" y="4267200"/>
            <a:ext cx="11604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979712" y="4581128"/>
            <a:ext cx="1837184" cy="48617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410200" y="4725144"/>
            <a:ext cx="2362200" cy="46918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927474" y="4366986"/>
            <a:ext cx="1143000" cy="1371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356100" y="549275"/>
            <a:ext cx="4787900" cy="6308725"/>
          </a:xfrm>
          <a:prstGeom prst="rect">
            <a:avLst/>
          </a:prstGeom>
          <a:solidFill>
            <a:srgbClr val="CCFFFF">
              <a:alpha val="45000"/>
            </a:srgb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07933" dir="2700000" algn="ctr" rotWithShape="0">
              <a:srgbClr val="EEECE1">
                <a:alpha val="50026"/>
              </a:srgbClr>
            </a:outerShdw>
          </a:effectLst>
        </p:spPr>
        <p:txBody>
          <a:bodyPr/>
          <a:lstStyle>
            <a:lvl1pPr marL="342900" indent="-32861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 Black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Основная школа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432D23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любящий свой край, Родину, </a:t>
            </a: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знающий свой  язык, уважающий свой народ, его культуру и духовные традиции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осознающий и</a:t>
            </a:r>
            <a:r>
              <a:rPr lang="ru-RU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 принимающий ценности </a:t>
            </a: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человеческой жизни,</a:t>
            </a:r>
            <a:r>
              <a:rPr lang="ru-RU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 семьи,  общества, </a:t>
            </a: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многонационального российского народа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432D23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активно познающий мир, </a:t>
            </a: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осознающий ценность труда, науки и творчества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умеющий учиться, осознающий важность образования, способный применять знания на практике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социально активный,</a:t>
            </a:r>
            <a:r>
              <a:rPr lang="ru-RU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 уважающий закон и правопорядок,</a:t>
            </a: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, осознающий свои обязанности перед семьей, обществом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уважающий других людей; умеющий вести диалог, сотрудничать для достижения общих результатов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осознанно</a:t>
            </a:r>
            <a:r>
              <a:rPr lang="ru-RU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 выполняющий правила здорового и безопасного для себя и окружающих образа жизни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ориентирующийся в мире профессий, понимающий значение профессиональной деятельности для человека.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76250"/>
            <a:ext cx="4140200" cy="6381750"/>
          </a:xfrm>
          <a:prstGeom prst="rect">
            <a:avLst/>
          </a:prstGeom>
          <a:solidFill>
            <a:srgbClr val="F5FEC6">
              <a:alpha val="41000"/>
            </a:srgb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07933" dir="2700000" algn="ctr" rotWithShape="0">
              <a:srgbClr val="EEECE1">
                <a:alpha val="50027"/>
              </a:srgbClr>
            </a:outerShdw>
          </a:effectLst>
        </p:spPr>
        <p:txBody>
          <a:bodyPr lIns="90000" tIns="46800" rIns="90000" bIns="46800"/>
          <a:lstStyle/>
          <a:p>
            <a:pPr marL="328613" indent="-328613" algn="ctr">
              <a:spcBef>
                <a:spcPts val="450"/>
              </a:spcBef>
              <a:buClr>
                <a:srgbClr val="FF0000"/>
              </a:buClr>
              <a:buFont typeface="Arial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</a:t>
            </a:r>
          </a:p>
          <a:p>
            <a:pPr marL="328613" indent="-328613" algn="ctr">
              <a:spcBef>
                <a:spcPts val="450"/>
              </a:spcBef>
              <a:buClr>
                <a:srgbClr val="FF0000"/>
              </a:buClr>
              <a:buFont typeface="Arial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любящий свой народ, свой край и свою Родину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уважающий и принимающий ценности семьи и общества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любознательный, активно  познающий мир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владеющий основами умения учиться, способный к организации собственной деятельности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готовый самостоятельно действовать и отвечать за свои поступки перед  обществом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доброжелательный, умеющий слушать и слышать собеседника,   обосновывать    свою позицию, высказывать  свое мнение</a:t>
            </a:r>
          </a:p>
          <a:p>
            <a:pPr marL="328613" indent="-328613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ru-RU" sz="1600" b="1" dirty="0">
                <a:solidFill>
                  <a:srgbClr val="332015"/>
                </a:solidFill>
                <a:latin typeface="Tahoma" pitchFamily="34" charset="0"/>
                <a:cs typeface="Tahoma" pitchFamily="34" charset="0"/>
              </a:rPr>
              <a:t>выполняющий правила здорового и безопасного для себя и</a:t>
            </a:r>
            <a:r>
              <a:rPr lang="ru-RU" sz="1600" b="1" dirty="0">
                <a:solidFill>
                  <a:srgbClr val="432D23"/>
                </a:solidFill>
                <a:latin typeface="Tahoma" pitchFamily="34" charset="0"/>
                <a:cs typeface="Tahoma" pitchFamily="34" charset="0"/>
              </a:rPr>
              <a:t>  окружающих    образа жизни</a:t>
            </a:r>
            <a:r>
              <a:rPr lang="ru-RU" sz="1600" b="1" dirty="0">
                <a:solidFill>
                  <a:srgbClr val="432D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328613" indent="-328613">
              <a:spcBef>
                <a:spcPts val="400"/>
              </a:spcBef>
              <a:buClrTx/>
              <a:buFontTx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endParaRPr lang="ru-RU" sz="1600" b="1" dirty="0">
              <a:solidFill>
                <a:srgbClr val="432D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14325" y="-231775"/>
            <a:ext cx="8497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Портрет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выпускника </a:t>
            </a:r>
          </a:p>
        </p:txBody>
      </p:sp>
      <p:pic>
        <p:nvPicPr>
          <p:cNvPr id="54277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0" y="26761"/>
            <a:ext cx="1728192" cy="7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76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</a:rPr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60648"/>
            <a:ext cx="648627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Формирование умения учиться</a:t>
            </a:r>
            <a:r>
              <a:rPr lang="ru-RU" sz="3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Arial"/>
              </a:rPr>
            </a:br>
            <a:endParaRPr lang="ru-RU" sz="3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3928" y="2111772"/>
            <a:ext cx="2664296" cy="914400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ЦЕЛЬ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47190" y="3429000"/>
            <a:ext cx="2291138" cy="914400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НОО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4128" y="3429000"/>
            <a:ext cx="2431828" cy="914400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</a:rPr>
              <a:t>ОО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47190" y="5013176"/>
            <a:ext cx="2291138" cy="1413738"/>
          </a:xfrm>
          <a:prstGeom prst="roundRect">
            <a:avLst/>
          </a:prstGeom>
          <a:solidFill>
            <a:srgbClr val="DCC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учить ученика учиться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5013288"/>
            <a:ext cx="2431827" cy="1413625"/>
          </a:xfrm>
          <a:prstGeom prst="roundRect">
            <a:avLst/>
          </a:prstGeom>
          <a:solidFill>
            <a:srgbClr val="DAC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учить ученика учиться в общении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692759" y="2888940"/>
            <a:ext cx="746665" cy="864096"/>
          </a:xfrm>
          <a:prstGeom prst="curvedRightArrow">
            <a:avLst/>
          </a:prstGeom>
          <a:solidFill>
            <a:srgbClr val="FDA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154221" y="2888940"/>
            <a:ext cx="785819" cy="864096"/>
          </a:xfrm>
          <a:prstGeom prst="curvedLeftArrow">
            <a:avLst/>
          </a:prstGeom>
          <a:solidFill>
            <a:srgbClr val="FDA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382044" y="4343400"/>
            <a:ext cx="484632" cy="669888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697726" y="4349373"/>
            <a:ext cx="484632" cy="663915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7" name="Picture 54" descr="http://s014.radikal.ru/i328/1208/78/475545a0c24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143116"/>
            <a:ext cx="1512167" cy="11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6" descr="http://s56.radikal.ru/i153/1208/e1/cb27d07fa00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500438"/>
            <a:ext cx="1145569" cy="10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57165"/>
          <a:ext cx="8643966" cy="6072232"/>
        </p:xfrm>
        <a:graphic>
          <a:graphicData uri="http://schemas.openxmlformats.org/drawingml/2006/table">
            <a:tbl>
              <a:tblPr/>
              <a:tblGrid>
                <a:gridCol w="2997105"/>
                <a:gridCol w="5646861"/>
              </a:tblGrid>
              <a:tr h="427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Стандарт общего образования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81" marR="71681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Итоговая оценка выпускника формируется на основе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81" marR="71681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ФГОС НОО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81" marR="71681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ФГОС ООО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81" marR="71681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 накопленной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оценки, зафиксированной в портфеле достижений, по всем учебным предметам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2. оценок за выполнение (как минимум 3-4) итоговых работ (по предметам и комплексной работы на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межпредметной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основе).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81" marR="71681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 результатов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внутришкольного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мониторинга образовательных достижений по всем предметам, зафиксированным в оценочных листах, в том числе за промежуточные и итоговые комплексные работы на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межпредметной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основе;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2. оценок за выполнение итоговых работ по всем учебным предметам; оценки за выполнение и защиту индивидуального проекта;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3. оценок за работы, выносимые на государственную итоговую аттестацию ФГОС общего образования.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81" marR="71681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04" t="27032" r="-45"/>
          <a:stretch/>
        </p:blipFill>
        <p:spPr bwMode="auto">
          <a:xfrm>
            <a:off x="7315967" y="3071810"/>
            <a:ext cx="1976189" cy="3662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5638">
            <a:off x="444971" y="835187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7968">
            <a:off x="7608886" y="102066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3042">
            <a:off x="3651427" y="-99418"/>
            <a:ext cx="1155456" cy="8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2500306"/>
            <a:ext cx="57217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Школьное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обучение никогда не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 пустого места,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всегда опирается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определённую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стадию развития, проделанную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ребёнком.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С. Выготский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7"/>
          <a:stretch/>
        </p:blipFill>
        <p:spPr bwMode="auto">
          <a:xfrm>
            <a:off x="431040" y="2500306"/>
            <a:ext cx="1505571" cy="4357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2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ФГОС НОО и ФГОС ООО –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это система требований</a:t>
            </a:r>
            <a:r>
              <a:rPr lang="ru-RU" sz="2400" b="1" dirty="0" smtClean="0">
                <a:solidFill>
                  <a:srgbClr val="C00000"/>
                </a:solidFill>
              </a:rPr>
              <a:t>,   </a:t>
            </a:r>
            <a:r>
              <a:rPr lang="ru-RU" sz="3200" b="1" dirty="0" smtClean="0">
                <a:solidFill>
                  <a:srgbClr val="C00000"/>
                </a:solidFill>
              </a:rPr>
              <a:t>«3Т»: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требования к </a:t>
            </a:r>
            <a:r>
              <a:rPr lang="ru-RU" b="1" i="1" dirty="0" smtClean="0">
                <a:solidFill>
                  <a:srgbClr val="C00000"/>
                </a:solidFill>
              </a:rPr>
              <a:t>структуре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ООП, к соотношению обязательной части ООП и части, формируемой ОУ;</a:t>
            </a:r>
          </a:p>
          <a:p>
            <a:pPr lvl="0"/>
            <a:r>
              <a:rPr lang="ru-RU" dirty="0" smtClean="0"/>
              <a:t>требования к </a:t>
            </a:r>
            <a:r>
              <a:rPr lang="ru-RU" b="1" i="1" dirty="0" smtClean="0">
                <a:solidFill>
                  <a:srgbClr val="C00000"/>
                </a:solidFill>
              </a:rPr>
              <a:t>условиям</a:t>
            </a:r>
            <a:r>
              <a:rPr lang="ru-RU" dirty="0" smtClean="0"/>
              <a:t> (кадровым, финансовым, материально-техническим);</a:t>
            </a:r>
          </a:p>
          <a:p>
            <a:pPr lvl="0"/>
            <a:r>
              <a:rPr lang="ru-RU" dirty="0" smtClean="0"/>
              <a:t>требования к </a:t>
            </a:r>
            <a:r>
              <a:rPr lang="ru-RU" b="1" i="1" dirty="0" smtClean="0">
                <a:solidFill>
                  <a:srgbClr val="C00000"/>
                </a:solidFill>
              </a:rPr>
              <a:t>результатам</a:t>
            </a:r>
            <a:r>
              <a:rPr lang="ru-RU" dirty="0" smtClean="0"/>
              <a:t> освоения ООП (личностным,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и предметным).</a:t>
            </a:r>
          </a:p>
          <a:p>
            <a:endParaRPr lang="ru-RU" dirty="0"/>
          </a:p>
        </p:txBody>
      </p:sp>
      <p:pic>
        <p:nvPicPr>
          <p:cNvPr id="4" name="Picture 11" descr="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3042">
            <a:off x="404479" y="172135"/>
            <a:ext cx="1155456" cy="8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Ключевая составляющая Стандарта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400" dirty="0" smtClean="0"/>
              <a:t>Требования к </a:t>
            </a:r>
            <a:r>
              <a:rPr lang="ru-RU" sz="4400" b="1" i="1" dirty="0" smtClean="0">
                <a:solidFill>
                  <a:srgbClr val="C00000"/>
                </a:solidFill>
              </a:rPr>
              <a:t>результатам</a:t>
            </a:r>
            <a:r>
              <a:rPr lang="ru-RU" sz="4400" dirty="0" smtClean="0"/>
              <a:t> освоения ООП:</a:t>
            </a:r>
          </a:p>
          <a:p>
            <a:pPr lvl="0">
              <a:buNone/>
            </a:pPr>
            <a:r>
              <a:rPr lang="ru-RU" sz="4400" dirty="0" smtClean="0"/>
              <a:t>личностным, </a:t>
            </a:r>
          </a:p>
          <a:p>
            <a:pPr lvl="0">
              <a:buNone/>
            </a:pPr>
            <a:r>
              <a:rPr lang="ru-RU" sz="4400" dirty="0" err="1" smtClean="0"/>
              <a:t>метапредметным</a:t>
            </a:r>
            <a:r>
              <a:rPr lang="ru-RU" sz="4400" dirty="0" smtClean="0"/>
              <a:t>, </a:t>
            </a:r>
          </a:p>
          <a:p>
            <a:pPr lvl="0">
              <a:buNone/>
            </a:pPr>
            <a:r>
              <a:rPr lang="ru-RU" sz="4400" dirty="0" smtClean="0"/>
              <a:t>предметным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Картинки по запросу картинки ученики на уро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7194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53683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программе НОО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программе ООО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УУД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-дальнейшее развитие УУД (</a:t>
                      </a: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личностных, регулятивных, коммуникативных и познавательных УУД),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продолжается формирование умения учиться.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8674868">
            <a:off x="3914762" y="2528360"/>
            <a:ext cx="397279" cy="7120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30552"/>
            <a:ext cx="2573582" cy="2036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Формировать и развивать УУД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Научить выполнять учебные задания, построенные на способе действия, мышления, коммуникации, на основе образца (эталона).</a:t>
            </a:r>
          </a:p>
          <a:p>
            <a:pPr lvl="0"/>
            <a:r>
              <a:rPr lang="ru-RU" dirty="0" smtClean="0"/>
              <a:t>Передать сам способ выполнения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действия.</a:t>
            </a:r>
          </a:p>
          <a:p>
            <a:pPr lvl="0"/>
            <a:r>
              <a:rPr lang="ru-RU" dirty="0" smtClean="0"/>
              <a:t>Научить встраивать данный способ в учебную деятельность и при необходимости – развивать его.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УУД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– это </a:t>
            </a:r>
            <a:r>
              <a:rPr lang="ru-RU" i="1" dirty="0" smtClean="0">
                <a:solidFill>
                  <a:srgbClr val="C00000"/>
                </a:solidFill>
              </a:rPr>
              <a:t>способность</a:t>
            </a:r>
            <a:r>
              <a:rPr lang="ru-RU" dirty="0" smtClean="0"/>
              <a:t> учащегося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самостоятельно усваивать новые знания</a:t>
            </a:r>
            <a:r>
              <a:rPr lang="ru-RU" i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B50B9D"/>
                </a:solidFill>
              </a:rPr>
              <a:t>формировать умения и компетентности, включая самостоятельную организацию этого процесса</a:t>
            </a:r>
            <a:r>
              <a:rPr lang="ru-RU" i="1" dirty="0" smtClean="0">
                <a:solidFill>
                  <a:srgbClr val="008000"/>
                </a:solidFill>
              </a:rPr>
              <a:t>,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sz="2800" i="1" dirty="0" smtClean="0"/>
              <a:t>т.е. умение учиться,</a:t>
            </a:r>
          </a:p>
          <a:p>
            <a:pPr>
              <a:buNone/>
            </a:pPr>
            <a:r>
              <a:rPr lang="ru-RU" sz="2800" i="1" dirty="0" smtClean="0"/>
              <a:t> что предполагает полноценное освоение школьниками всех компонентов учебной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включая: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познавательные и учебные мотивы;</a:t>
            </a:r>
          </a:p>
          <a:p>
            <a:r>
              <a:rPr lang="ru-RU" dirty="0" smtClean="0"/>
              <a:t>2) учебную цель;</a:t>
            </a:r>
          </a:p>
          <a:p>
            <a:r>
              <a:rPr lang="ru-RU" dirty="0" smtClean="0"/>
              <a:t>3) учебную задачу;</a:t>
            </a:r>
          </a:p>
          <a:p>
            <a:r>
              <a:rPr lang="ru-RU" dirty="0" smtClean="0"/>
              <a:t>4) учебные действия и операции.</a:t>
            </a:r>
          </a:p>
          <a:p>
            <a:endParaRPr lang="ru-RU" dirty="0"/>
          </a:p>
        </p:txBody>
      </p:sp>
      <p:sp>
        <p:nvSpPr>
          <p:cNvPr id="36866" name="AutoShape 2" descr="Картинки по запросу картинки ученики на уро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Users\Mila\Desktop\_92696113_thinkstockphotos-59971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15103"/>
            <a:ext cx="4786302" cy="2690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планируемые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1.Предметные</a:t>
            </a:r>
            <a:r>
              <a:rPr lang="ru-RU" sz="2400" dirty="0" smtClean="0">
                <a:solidFill>
                  <a:srgbClr val="C00000"/>
                </a:solidFill>
              </a:rPr>
              <a:t> УУД</a:t>
            </a:r>
            <a:r>
              <a:rPr lang="ru-RU" sz="2400" dirty="0" smtClean="0"/>
              <a:t>–   в основе изучения самого предмета (опыт получения, преобразования и применения предметных знаний).</a:t>
            </a:r>
          </a:p>
          <a:p>
            <a:r>
              <a:rPr lang="ru-RU" sz="2400" b="1" i="1" dirty="0" smtClean="0"/>
              <a:t>2.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Метапредметные</a:t>
            </a:r>
            <a:r>
              <a:rPr lang="ru-RU" sz="2400" dirty="0" smtClean="0">
                <a:solidFill>
                  <a:srgbClr val="C00000"/>
                </a:solidFill>
              </a:rPr>
              <a:t> УУД</a:t>
            </a:r>
            <a:r>
              <a:rPr lang="ru-RU" sz="2400" dirty="0" smtClean="0"/>
              <a:t>–  формирование умения у учащихся работать с информацией (извлекать её, анализировать, воспринимать).   </a:t>
            </a:r>
          </a:p>
          <a:p>
            <a:r>
              <a:rPr lang="ru-RU" sz="2400" b="1" i="1" dirty="0" smtClean="0"/>
              <a:t>3</a:t>
            </a:r>
            <a:r>
              <a:rPr lang="ru-RU" sz="2400" b="1" i="1" dirty="0" smtClean="0">
                <a:solidFill>
                  <a:srgbClr val="C00000"/>
                </a:solidFill>
              </a:rPr>
              <a:t>. Личностные</a:t>
            </a:r>
            <a:r>
              <a:rPr lang="ru-RU" sz="2400" dirty="0" smtClean="0">
                <a:solidFill>
                  <a:srgbClr val="C00000"/>
                </a:solidFill>
              </a:rPr>
              <a:t> УУД</a:t>
            </a:r>
            <a:r>
              <a:rPr lang="ru-RU" sz="2400" dirty="0" smtClean="0"/>
              <a:t>– эмоциональность и нравственность в изучении предмета, развитии толерантности, здорового образа жизни, мотивация.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Личностные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Cпособность</a:t>
            </a:r>
            <a:r>
              <a:rPr lang="ru-RU" dirty="0" smtClean="0"/>
              <a:t> к саморазвитию и личностному самоопределению;</a:t>
            </a:r>
          </a:p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мотивации к обучению;</a:t>
            </a:r>
          </a:p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ценностно-смысловых установок;</a:t>
            </a:r>
          </a:p>
          <a:p>
            <a:pPr lvl="0"/>
            <a:r>
              <a:rPr lang="ru-RU" dirty="0" smtClean="0"/>
              <a:t>Способность ставить цели и строить жизненные планы,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Познавательные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Умение строить высказывания;</a:t>
            </a:r>
          </a:p>
          <a:p>
            <a:pPr lvl="0"/>
            <a:r>
              <a:rPr lang="ru-RU" dirty="0" smtClean="0"/>
              <a:t>Формулировка проблемы;</a:t>
            </a:r>
          </a:p>
          <a:p>
            <a:pPr lvl="0"/>
            <a:r>
              <a:rPr lang="ru-RU" dirty="0" smtClean="0"/>
              <a:t>Рефлексия деятельности;</a:t>
            </a:r>
          </a:p>
          <a:p>
            <a:pPr lvl="0"/>
            <a:r>
              <a:rPr lang="ru-RU" dirty="0" smtClean="0"/>
              <a:t>Структурирование знаний;</a:t>
            </a:r>
          </a:p>
          <a:p>
            <a:pPr lvl="0"/>
            <a:r>
              <a:rPr lang="ru-RU" dirty="0" smtClean="0"/>
              <a:t>Поиск информации;</a:t>
            </a:r>
          </a:p>
          <a:p>
            <a:pPr lvl="0"/>
            <a:r>
              <a:rPr lang="ru-RU" dirty="0" smtClean="0"/>
              <a:t>Смысловое чтение;</a:t>
            </a:r>
          </a:p>
          <a:p>
            <a:r>
              <a:rPr lang="ru-RU" dirty="0" smtClean="0"/>
              <a:t>Моделирование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Коммуникативные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Постановка вопросов;</a:t>
            </a:r>
          </a:p>
          <a:p>
            <a:pPr lvl="0"/>
            <a:r>
              <a:rPr lang="ru-RU" dirty="0" smtClean="0"/>
              <a:t>Разрешение конфликтов;</a:t>
            </a:r>
          </a:p>
          <a:p>
            <a:pPr lvl="0"/>
            <a:r>
              <a:rPr lang="ru-RU" dirty="0" smtClean="0"/>
              <a:t>Умение выражать свои мысли;</a:t>
            </a:r>
          </a:p>
          <a:p>
            <a:pPr lvl="0"/>
            <a:r>
              <a:rPr lang="ru-RU" dirty="0" smtClean="0"/>
              <a:t>Управление поведением партнера;</a:t>
            </a:r>
          </a:p>
          <a:p>
            <a:pPr lvl="0"/>
            <a:r>
              <a:rPr lang="ru-RU" dirty="0" smtClean="0"/>
              <a:t>Планирование учебного сотрудничества.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278939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Цели:</a:t>
            </a:r>
            <a:endParaRPr lang="ru-RU" sz="4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908720"/>
            <a:ext cx="7102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000" b="1" dirty="0"/>
              <a:t>Объединение усилий педагогического коллектива  школы для повышения эффективности его работы.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000" b="1" dirty="0" smtClean="0"/>
              <a:t>Выработка </a:t>
            </a:r>
            <a:r>
              <a:rPr lang="ru-RU" sz="2000" b="1" dirty="0"/>
              <a:t>линии поведения, единых требований классных руководителей и учителей- предметников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000" b="1" dirty="0" smtClean="0"/>
              <a:t>Создание </a:t>
            </a:r>
            <a:r>
              <a:rPr lang="ru-RU" sz="2000" b="1" dirty="0"/>
              <a:t>системы общих </a:t>
            </a:r>
            <a:endParaRPr lang="ru-RU" sz="2000" b="1" dirty="0" smtClean="0"/>
          </a:p>
          <a:p>
            <a:pPr marL="342900" indent="-342900" eaLnBrk="1" hangingPunct="1"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068960"/>
            <a:ext cx="6294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/>
              <a:t>взглядов на использование    правил преемственности  в образовательном процессе.  </a:t>
            </a:r>
          </a:p>
        </p:txBody>
      </p:sp>
      <p:pic>
        <p:nvPicPr>
          <p:cNvPr id="7" name="Picture 12" descr="http://s018.radikal.ru/i517/1208/af/b2a1c93d665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382715"/>
            <a:ext cx="1314400" cy="10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4535817" cy="28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Регулятивные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Целеполагание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Планирование;</a:t>
            </a:r>
          </a:p>
          <a:p>
            <a:pPr lvl="0"/>
            <a:r>
              <a:rPr lang="ru-RU" dirty="0" smtClean="0"/>
              <a:t>Прогнозирование;</a:t>
            </a:r>
          </a:p>
          <a:p>
            <a:pPr lvl="0"/>
            <a:r>
              <a:rPr lang="ru-RU" dirty="0" smtClean="0"/>
              <a:t>Контроль;</a:t>
            </a:r>
          </a:p>
          <a:p>
            <a:pPr lvl="0"/>
            <a:r>
              <a:rPr lang="ru-RU" dirty="0" smtClean="0"/>
              <a:t>Коррекция;</a:t>
            </a:r>
          </a:p>
          <a:p>
            <a:pPr lvl="0"/>
            <a:r>
              <a:rPr lang="ru-RU" dirty="0" smtClean="0"/>
              <a:t>Оценка.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85" t="26833" r="28119" b="11609"/>
          <a:stretch>
            <a:fillRect/>
          </a:stretch>
        </p:blipFill>
        <p:spPr bwMode="auto">
          <a:xfrm>
            <a:off x="587926" y="357166"/>
            <a:ext cx="8556074" cy="5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033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Личностные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85794"/>
          <a:ext cx="8929718" cy="5181600"/>
        </p:xfrm>
        <a:graphic>
          <a:graphicData uri="http://schemas.openxmlformats.org/drawingml/2006/table">
            <a:tbl>
              <a:tblPr/>
              <a:tblGrid>
                <a:gridCol w="3497472"/>
                <a:gridCol w="5432246"/>
              </a:tblGrid>
              <a:tr h="406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  <a:cs typeface="Times New Roman"/>
                        </a:rPr>
                        <a:t>ФГОС НОО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готовность и способность учащихся к саморазвитию;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мотивации к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обучению и познанию;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ценностно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- смысловые установки обучающихся, отражающие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их индивидуально -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 позиции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 социальные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компетенции, личностные качества;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основ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гражданской идентичности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  <a:cs typeface="Times New Roman"/>
                        </a:rPr>
                        <a:t>ФГОС ООО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готовность и способность учащихся к саморазвитию и </a:t>
                      </a:r>
                      <a:r>
                        <a:rPr lang="ru-RU" sz="2000" dirty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личностному самоопределению;</a:t>
                      </a:r>
                      <a:endParaRPr lang="ru-RU" sz="2000" dirty="0">
                        <a:solidFill>
                          <a:srgbClr val="B50B9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их мотивации к обучению и </a:t>
                      </a:r>
                      <a:r>
                        <a:rPr lang="ru-RU" sz="2000" dirty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целенаправленной познавательной деятельности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 значимых социальных и межличностных отношений, ценностно-смысловых установок, отражающих личностные </a:t>
                      </a:r>
                      <a:r>
                        <a:rPr lang="ru-RU" sz="2000" dirty="0" smtClean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гражданские </a:t>
                      </a:r>
                      <a:r>
                        <a:rPr lang="ru-RU" sz="2000" dirty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позиции в деятельности, </a:t>
                      </a:r>
                      <a:r>
                        <a:rPr lang="ru-RU" sz="2000" dirty="0" smtClean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социальные </a:t>
                      </a:r>
                      <a:r>
                        <a:rPr lang="ru-RU" sz="2000" dirty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  <a:r>
                        <a:rPr lang="ru-RU" sz="2000" dirty="0" smtClean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правосознание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ставить цели и строить жизненные планы;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к осознанию российской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идентичности в поликультурном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социуме.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644098" y="6072206"/>
            <a:ext cx="2543164" cy="116837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79116"/>
              </p:ext>
            </p:extLst>
          </p:nvPr>
        </p:nvGraphicFramePr>
        <p:xfrm>
          <a:off x="285720" y="0"/>
          <a:ext cx="8372476" cy="645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5014890"/>
              </a:tblGrid>
              <a:tr h="528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результаты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u="sng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ФГОС НОО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освоенные учащимися универсальные учебные действия (познавательные,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регулятивные и коммуникативные),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обеспечивающие овладение ключевыми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компетенциями, составляющими основу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умения учиться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межпредметными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понятиями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  <a:cs typeface="Times New Roman"/>
                        </a:rPr>
                        <a:t>ФГОС ООО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освоенные учащимися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межпредметные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понятия и универсальные учебные действия (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регулятивные,познавательные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коммуникативные);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их использования 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учебной, познавательной и социальной практике,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самостоятельность планирования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осуществления учебной деятельности и организации учебного сотрудничества 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педагогами и сверстниками;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построение индивидуальной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образовательной траектории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15436" cy="651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510"/>
                <a:gridCol w="5189926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B50B9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Предметные результаты</a:t>
                      </a:r>
                      <a:endParaRPr lang="ru-RU" sz="2000" dirty="0">
                        <a:solidFill>
                          <a:srgbClr val="B50B9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  <a:cs typeface="Times New Roman"/>
                        </a:rPr>
                        <a:t>ФГОС НОО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освоенный учащимися в ходе изучения учебного предмета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специфической для данной предметной области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 по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получению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нового знания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 преобразованию и применению,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а также систему основополагающих элементов научного знания, лежащих в основе с временной научной картины мира.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  <a:cs typeface="Times New Roman"/>
                        </a:rPr>
                        <a:t>ФГОС ООО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освоенные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учащимися в ходе изучения учебного предмета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специфические для данной предметной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области,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 по получению нового знания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рамках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учебного предмета,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 преобразованию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применению 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учебных, </a:t>
                      </a:r>
                      <a:r>
                        <a:rPr lang="ru-RU" sz="2000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проектных и социально-проектных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ситуациях, формирование научного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Достижение планируемых результатов освоения ООП ООО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обеспечивают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содержат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85992"/>
            <a:ext cx="64294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Программы отдельных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учебных предметов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28596" y="3929066"/>
            <a:ext cx="8572560" cy="267765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планируемые результаты изучения учебного предмета, курса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личностные,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предметные результаты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освоения учебного предмета, курса;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содержание учебного предмета, курса;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тематическое планирование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Современный   урок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Структура урока</a:t>
            </a:r>
          </a:p>
          <a:p>
            <a:endParaRPr lang="ru-RU" dirty="0" smtClean="0"/>
          </a:p>
          <a:p>
            <a:r>
              <a:rPr lang="ru-RU" dirty="0" smtClean="0"/>
              <a:t>Схема урока - переход от объяснительно- иллюстративного метода работы </a:t>
            </a:r>
          </a:p>
          <a:p>
            <a:pPr>
              <a:buNone/>
            </a:pPr>
            <a:r>
              <a:rPr lang="ru-RU" dirty="0" smtClean="0"/>
              <a:t> к взаимодействию учащихся и учителя, а также взаимодействию самих учеников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Предметная деятельность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B50B9D"/>
                </a:solidFill>
              </a:rPr>
              <a:t>Раньше</a:t>
            </a:r>
          </a:p>
          <a:p>
            <a:r>
              <a:rPr lang="ru-RU" dirty="0" smtClean="0"/>
              <a:t>речь учителя (объяснение, закрепление нового материала),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B50B9D"/>
                </a:solidFill>
              </a:rPr>
              <a:t>Сейчас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самостоятельная деятельность обучающихся.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! Формулировки заданий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8000"/>
                </a:solidFill>
              </a:rPr>
              <a:t>проанализируйте, 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докажите (объясните), 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сравните, 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выразите символом,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создайте схему или модель, 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продолжите, обобщите (сделайте вывод), 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выберите решение или способ решения, </a:t>
            </a:r>
          </a:p>
          <a:p>
            <a:r>
              <a:rPr lang="ru-RU" sz="2800" b="1" i="1" dirty="0" smtClean="0">
                <a:solidFill>
                  <a:srgbClr val="008000"/>
                </a:solidFill>
              </a:rPr>
              <a:t>исследуйте, оцените, измените, придумайте и т. </a:t>
            </a:r>
            <a:r>
              <a:rPr lang="ru-RU" sz="2800" b="1" i="1" dirty="0" err="1" smtClean="0">
                <a:solidFill>
                  <a:srgbClr val="008000"/>
                </a:solidFill>
              </a:rPr>
              <a:t>д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решите,</a:t>
            </a:r>
          </a:p>
          <a:p>
            <a:r>
              <a:rPr lang="ru-RU" dirty="0" smtClean="0"/>
              <a:t> спишите, </a:t>
            </a:r>
          </a:p>
          <a:p>
            <a:r>
              <a:rPr lang="ru-RU" dirty="0" smtClean="0"/>
              <a:t>найдите, </a:t>
            </a:r>
          </a:p>
          <a:p>
            <a:r>
              <a:rPr lang="ru-RU" dirty="0" smtClean="0"/>
              <a:t>выпишите, </a:t>
            </a:r>
          </a:p>
          <a:p>
            <a:r>
              <a:rPr lang="ru-RU" dirty="0" smtClean="0"/>
              <a:t>выполните и т.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2910" y="1142984"/>
            <a:ext cx="2714644" cy="4714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928662" y="1214422"/>
            <a:ext cx="3429024" cy="41434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175956" y="90872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rgbClr val="C00000"/>
                </a:solidFill>
              </a:rPr>
              <a:t>Задачи: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555051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/>
              <a:t>Взаимодействие педагогов начальной и </a:t>
            </a:r>
            <a:r>
              <a:rPr lang="ru-RU" sz="2000" b="1" dirty="0" smtClean="0"/>
              <a:t>основной школы </a:t>
            </a:r>
            <a:r>
              <a:rPr lang="ru-RU" sz="2000" b="1" dirty="0"/>
              <a:t>во избежание трудностей у пятиклассников в дальнейшей учебной деятельности.</a:t>
            </a:r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Выработка  </a:t>
            </a:r>
            <a:r>
              <a:rPr lang="ru-RU" sz="2000" b="1" dirty="0"/>
              <a:t>единых педагогических технологий с учетом психологических  и возрастных особенностей на средней ступени обучения.</a:t>
            </a:r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Привлечение </a:t>
            </a:r>
            <a:r>
              <a:rPr lang="ru-RU" sz="2000" b="1" dirty="0"/>
              <a:t>внимания  педагогического коллектива к проблеме сохранения здоровья всех участников образовательного процесса.   </a:t>
            </a:r>
          </a:p>
        </p:txBody>
      </p:sp>
      <p:pic>
        <p:nvPicPr>
          <p:cNvPr id="6" name="Picture 16" descr="a3390df4433ec4e1d9aaee7d474daa5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229201"/>
            <a:ext cx="1584176" cy="153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55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Традиционный урок</a:t>
                      </a:r>
                      <a:endParaRPr lang="ru-RU" sz="24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Современный урок</a:t>
                      </a:r>
                      <a:endParaRPr lang="ru-RU" sz="24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1.Проверка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учеников учителем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2.Объявление темы учителем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3.Объяснение темы учителем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4.Закрепление знаний учениками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1.Создание проблемной ситуации учителем и формулирование проблемы учениками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2.Актуализация учениками своих знаний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 Поиск решения проблемы учениками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4. Выражение решения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5. Применение знаний учениками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Требования ФГОС ОО к современному уроку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490" t="23044" r="24265" b="10663"/>
          <a:stretch>
            <a:fillRect/>
          </a:stretch>
        </p:blipFill>
        <p:spPr bwMode="auto">
          <a:xfrm>
            <a:off x="193871" y="857232"/>
            <a:ext cx="826639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Требования ФГОС ОО к современному уроку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77" t="26201" r="24265" b="9084"/>
          <a:stretch>
            <a:fillRect/>
          </a:stretch>
        </p:blipFill>
        <p:spPr bwMode="auto">
          <a:xfrm>
            <a:off x="214282" y="928646"/>
            <a:ext cx="853248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Компоненты учебного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•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характеристика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задания (планируемый результат выполнения);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мотивационная часть;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содержание: условия, вопрос;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инструкция по выполнению;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время выполнения;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образец или описание ответа;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критерии оценки;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• методический комментарий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4209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505056" cy="216024"/>
          </a:xfrm>
        </p:spPr>
        <p:txBody>
          <a:bodyPr/>
          <a:lstStyle/>
          <a:p>
            <a:pPr marL="487045" lvl="0" indent="-259080">
              <a:spcBef>
                <a:spcPct val="20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Максимально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эффективно усваивается информация, которая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: </a:t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968552"/>
          </a:xfrm>
        </p:spPr>
        <p:txBody>
          <a:bodyPr/>
          <a:lstStyle/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находится в зоне актуальности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подается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в контексте происходящего в окружающем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ребенка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мире, сочетается с текущей ситуацией, с известной информацией;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затрагивает чувства конкретного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человека; 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активно проводится через разные каналы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восприятия; 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является базовой для принятия решения (т. е. требует разработки заданий по практическому использованию информации); </a:t>
            </a:r>
          </a:p>
          <a:p>
            <a:pPr marL="457200" indent="-228600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• транслируется другому человеку в процессе вербального общения.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5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решения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ru-RU" sz="2000" dirty="0" smtClean="0"/>
              <a:t>1.Изучение программ как начальной, так и средней школы</a:t>
            </a:r>
          </a:p>
          <a:p>
            <a:r>
              <a:rPr lang="ru-RU" sz="2000" dirty="0" smtClean="0"/>
              <a:t>2.Адаптация технологий начального обучения к технологиям основной школы</a:t>
            </a:r>
          </a:p>
          <a:p>
            <a:r>
              <a:rPr lang="ru-RU" sz="2000" dirty="0" smtClean="0"/>
              <a:t>3. Согласование требования всех учителей – предметников</a:t>
            </a:r>
          </a:p>
          <a:p>
            <a:r>
              <a:rPr lang="ru-RU" sz="2000" dirty="0" smtClean="0"/>
              <a:t>4. Частая смена видов деятельности, включая </a:t>
            </a:r>
            <a:r>
              <a:rPr lang="ru-RU" sz="2000" dirty="0" err="1" smtClean="0"/>
              <a:t>физминутки</a:t>
            </a:r>
            <a:endParaRPr lang="ru-RU" sz="2000" dirty="0" smtClean="0"/>
          </a:p>
          <a:p>
            <a:r>
              <a:rPr lang="ru-RU" sz="2000" dirty="0" smtClean="0"/>
              <a:t>5. Новые виды учебной деятельности должны сопровождаться четкими инструкциями</a:t>
            </a:r>
          </a:p>
          <a:p>
            <a:r>
              <a:rPr lang="ru-RU" sz="2000" dirty="0" smtClean="0"/>
              <a:t>6. Единые требования к системе оценивания различных видов деятельности</a:t>
            </a:r>
          </a:p>
          <a:p>
            <a:r>
              <a:rPr lang="ru-RU" sz="2000" dirty="0" smtClean="0"/>
              <a:t>7. </a:t>
            </a:r>
            <a:r>
              <a:rPr lang="ru-RU" sz="2000" dirty="0" err="1" smtClean="0"/>
              <a:t>Уделение</a:t>
            </a:r>
            <a:r>
              <a:rPr lang="ru-RU" sz="2000" dirty="0" smtClean="0"/>
              <a:t> особого внимания организации учебного процесса школьника: </a:t>
            </a:r>
          </a:p>
          <a:p>
            <a:pPr>
              <a:buNone/>
            </a:pPr>
            <a:r>
              <a:rPr lang="ru-RU" sz="2000" dirty="0" smtClean="0"/>
              <a:t>-готовность к уроку (наличие необходимых </a:t>
            </a:r>
            <a:r>
              <a:rPr lang="ru-RU" sz="2000" dirty="0" err="1" smtClean="0"/>
              <a:t>учебно</a:t>
            </a:r>
            <a:r>
              <a:rPr lang="ru-RU" sz="2000" dirty="0" smtClean="0"/>
              <a:t> -письменных принадлежностей, порядок на парте); </a:t>
            </a:r>
          </a:p>
          <a:p>
            <a:pPr>
              <a:buNone/>
            </a:pPr>
            <a:r>
              <a:rPr lang="ru-RU" sz="2000" dirty="0" smtClean="0"/>
              <a:t>-правильность оформления тетради, различных видов работ; требования к ведению дневника.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Решения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729634" cy="4525963"/>
          </a:xfrm>
        </p:spPr>
        <p:txBody>
          <a:bodyPr/>
          <a:lstStyle/>
          <a:p>
            <a:pPr lvl="0"/>
            <a:r>
              <a:rPr lang="ru-RU" sz="2000" dirty="0" smtClean="0"/>
              <a:t>Для создания эффективной работы в данном направлении развивать </a:t>
            </a:r>
            <a:r>
              <a:rPr lang="ru-RU" sz="2000" dirty="0" smtClean="0">
                <a:solidFill>
                  <a:srgbClr val="C00000"/>
                </a:solidFill>
              </a:rPr>
              <a:t>обмен опытом учителей </a:t>
            </a:r>
            <a:r>
              <a:rPr lang="ru-RU" sz="2000" dirty="0" smtClean="0"/>
              <a:t>школы в рамках работы методических объединений, педсоветов, семинаров.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Учителям - предметникам с целью предупреждения перегрузок </a:t>
            </a:r>
            <a:r>
              <a:rPr lang="ru-RU" sz="2000" dirty="0" smtClean="0">
                <a:solidFill>
                  <a:srgbClr val="C00000"/>
                </a:solidFill>
              </a:rPr>
              <a:t>строго регламентировать подачу нового учебного материала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соблюдать нормы домашних заданий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дифференцировать задания </a:t>
            </a:r>
            <a:r>
              <a:rPr lang="ru-RU" sz="2000" dirty="0" smtClean="0"/>
              <a:t>на всех этапах урока, уделять внимание </a:t>
            </a:r>
            <a:r>
              <a:rPr lang="ru-RU" sz="2000" dirty="0" err="1" smtClean="0">
                <a:solidFill>
                  <a:srgbClr val="C00000"/>
                </a:solidFill>
              </a:rPr>
              <a:t>здоровьесберегающим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технологиям</a:t>
            </a:r>
            <a:r>
              <a:rPr lang="ru-RU" sz="2000" dirty="0" smtClean="0"/>
              <a:t>  на уроках.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  Учителям-предметникам продолжить работу </a:t>
            </a:r>
            <a:r>
              <a:rPr lang="ru-RU" sz="2000" dirty="0" smtClean="0">
                <a:solidFill>
                  <a:srgbClr val="C00000"/>
                </a:solidFill>
              </a:rPr>
              <a:t>по формированию предметных и </a:t>
            </a:r>
            <a:r>
              <a:rPr lang="ru-RU" sz="20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000" dirty="0" smtClean="0">
                <a:solidFill>
                  <a:srgbClr val="C00000"/>
                </a:solidFill>
              </a:rPr>
              <a:t> результатов, </a:t>
            </a:r>
            <a:r>
              <a:rPr lang="ru-RU" sz="2000" dirty="0" smtClean="0"/>
              <a:t>учитывая результаты входного контроля, наметить </a:t>
            </a:r>
            <a:r>
              <a:rPr lang="ru-RU" sz="2000" dirty="0" smtClean="0">
                <a:solidFill>
                  <a:srgbClr val="C00000"/>
                </a:solidFill>
              </a:rPr>
              <a:t>пути ликвидации пробелов </a:t>
            </a:r>
            <a:r>
              <a:rPr lang="ru-RU" sz="2000" dirty="0" smtClean="0"/>
              <a:t>в знаниях учащихся, вести </a:t>
            </a:r>
            <a:r>
              <a:rPr lang="ru-RU" sz="2000" dirty="0" smtClean="0">
                <a:solidFill>
                  <a:srgbClr val="C00000"/>
                </a:solidFill>
              </a:rPr>
              <a:t>воспитательную работу </a:t>
            </a:r>
            <a:r>
              <a:rPr lang="ru-RU" sz="2000" dirty="0" smtClean="0"/>
              <a:t>в классе.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    Соблюдать </a:t>
            </a:r>
            <a:r>
              <a:rPr lang="ru-RU" sz="2000" dirty="0" smtClean="0">
                <a:solidFill>
                  <a:srgbClr val="C00000"/>
                </a:solidFill>
              </a:rPr>
              <a:t>преемственность форм и методов организации учебной деятельности </a:t>
            </a:r>
            <a:r>
              <a:rPr lang="ru-RU" sz="2000" dirty="0" smtClean="0"/>
              <a:t>( учителя начальной школы и учителя-предметники основной школы).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34" y="291231"/>
            <a:ext cx="13112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486916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79388" y="1628775"/>
            <a:ext cx="3887787" cy="863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Мы подготовили </a:t>
            </a:r>
            <a:r>
              <a:rPr lang="ru-RU" sz="2400" b="1" dirty="0" err="1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замеча</a:t>
            </a: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-тельных детей, а вы…</a:t>
            </a:r>
            <a:r>
              <a:rPr lang="ru-RU" sz="2400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.  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716463" y="1640274"/>
            <a:ext cx="4032250" cy="86518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Да ваши дети ничего не знают и не </a:t>
            </a: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умеют!…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endParaRPr lang="ru-RU" sz="2400" dirty="0">
              <a:solidFill>
                <a:schemeClr val="tx1"/>
              </a:solidFill>
              <a:latin typeface="Cambria Math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140200" y="47625"/>
            <a:ext cx="517525" cy="6704013"/>
            <a:chOff x="4197803" y="47081"/>
            <a:chExt cx="518213" cy="6704719"/>
          </a:xfrm>
        </p:grpSpPr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4197803" y="3773930"/>
              <a:ext cx="518213" cy="2977870"/>
              <a:chOff x="4197803" y="3773930"/>
              <a:chExt cx="518213" cy="2977870"/>
            </a:xfrm>
          </p:grpSpPr>
          <p:grpSp>
            <p:nvGrpSpPr>
              <p:cNvPr id="4" name="Группа 55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70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" name="Группа 5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9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" name="Группа 66"/>
            <p:cNvGrpSpPr>
              <a:grpSpLocks/>
            </p:cNvGrpSpPr>
            <p:nvPr/>
          </p:nvGrpSpPr>
          <p:grpSpPr bwMode="auto">
            <a:xfrm>
              <a:off x="4197803" y="831193"/>
              <a:ext cx="518213" cy="2977870"/>
              <a:chOff x="4197803" y="3773930"/>
              <a:chExt cx="518213" cy="2977870"/>
            </a:xfrm>
          </p:grpSpPr>
          <p:grpSp>
            <p:nvGrpSpPr>
              <p:cNvPr id="7" name="Группа 67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9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Группа 68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8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" name="Группа 80"/>
            <p:cNvGrpSpPr>
              <a:grpSpLocks/>
            </p:cNvGrpSpPr>
            <p:nvPr/>
          </p:nvGrpSpPr>
          <p:grpSpPr bwMode="auto">
            <a:xfrm>
              <a:off x="4197803" y="47081"/>
              <a:ext cx="518213" cy="2977870"/>
              <a:chOff x="4197803" y="3773930"/>
              <a:chExt cx="518213" cy="2977870"/>
            </a:xfrm>
          </p:grpSpPr>
          <p:grpSp>
            <p:nvGrpSpPr>
              <p:cNvPr id="10" name="Группа 81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8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" name="Группа 8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7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3614738"/>
            <a:ext cx="13747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 rot="-2099437">
            <a:off x="1096317" y="3138590"/>
            <a:ext cx="163409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  <a:latin typeface="Cambria Math" pitchFamily="18" charset="0"/>
              </a:rPr>
              <a:t>Классн</a:t>
            </a:r>
            <a:r>
              <a:rPr lang="ru-RU" sz="2000" b="1" dirty="0" smtClean="0">
                <a:solidFill>
                  <a:srgbClr val="0070C0"/>
                </a:solidFill>
                <a:latin typeface="Cambria Math" pitchFamily="18" charset="0"/>
              </a:rPr>
              <a:t>. рук</a:t>
            </a:r>
            <a:r>
              <a:rPr lang="ru-RU" sz="2000" b="1" dirty="0">
                <a:solidFill>
                  <a:srgbClr val="0070C0"/>
                </a:solidFill>
                <a:latin typeface="Cambria Math" pitchFamily="18" charset="0"/>
              </a:rPr>
              <a:t>.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 rot="-223664">
            <a:off x="1371600" y="3579813"/>
            <a:ext cx="239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Cambria Math" pitchFamily="18" charset="0"/>
              </a:rPr>
              <a:t>Литерат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</a:rPr>
              <a:t>. чтение</a:t>
            </a:r>
            <a:endParaRPr lang="ru-RU" sz="2000" b="1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1841500" y="3933825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mbria Math" pitchFamily="18" charset="0"/>
              </a:rPr>
              <a:t>Рус.</a:t>
            </a:r>
            <a:r>
              <a:rPr lang="ru-RU" sz="2000" dirty="0">
                <a:latin typeface="Cambria Math" pitchFamily="18" charset="0"/>
              </a:rPr>
              <a:t> </a:t>
            </a:r>
            <a:r>
              <a:rPr lang="ru-RU" sz="2000" b="1" dirty="0">
                <a:latin typeface="Cambria Math" pitchFamily="18" charset="0"/>
              </a:rPr>
              <a:t>язык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 rot="603022">
            <a:off x="2001838" y="436880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B50B9D"/>
                </a:solidFill>
                <a:latin typeface="Cambria Math" pitchFamily="18" charset="0"/>
              </a:rPr>
              <a:t>Математика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 rot="1084188">
            <a:off x="1957388" y="4911725"/>
            <a:ext cx="1766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Окружаю-</a:t>
            </a:r>
            <a:r>
              <a:rPr lang="ru-RU" sz="2000" b="1" dirty="0" err="1">
                <a:solidFill>
                  <a:srgbClr val="FFC000"/>
                </a:solidFill>
                <a:latin typeface="Cambria Math" pitchFamily="18" charset="0"/>
              </a:rPr>
              <a:t>щий</a:t>
            </a:r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 мир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5076825" y="357346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</a:rPr>
              <a:t>Литература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235575" y="3933825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Cambria Math" pitchFamily="18" charset="0"/>
              </a:rPr>
              <a:t>Рус. язык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5148263" y="43656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B50B9D"/>
                </a:solidFill>
                <a:latin typeface="Cambria Math" pitchFamily="18" charset="0"/>
              </a:rPr>
              <a:t>Математика</a:t>
            </a:r>
          </a:p>
        </p:txBody>
      </p:sp>
      <p:sp>
        <p:nvSpPr>
          <p:cNvPr id="27662" name="TextBox 21"/>
          <p:cNvSpPr txBox="1">
            <a:spLocks noChangeArrowheads="1"/>
          </p:cNvSpPr>
          <p:nvPr/>
        </p:nvSpPr>
        <p:spPr bwMode="auto">
          <a:xfrm rot="20974311">
            <a:off x="4272114" y="4695078"/>
            <a:ext cx="2935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История. Обществознание</a:t>
            </a:r>
          </a:p>
        </p:txBody>
      </p:sp>
      <p:pic>
        <p:nvPicPr>
          <p:cNvPr id="276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3649663"/>
            <a:ext cx="7889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284538"/>
            <a:ext cx="79216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670300"/>
            <a:ext cx="8191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4137025"/>
            <a:ext cx="7413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Box 124"/>
          <p:cNvSpPr txBox="1">
            <a:spLocks noChangeArrowheads="1"/>
          </p:cNvSpPr>
          <p:nvPr/>
        </p:nvSpPr>
        <p:spPr bwMode="auto">
          <a:xfrm rot="1580520">
            <a:off x="5878513" y="2847975"/>
            <a:ext cx="144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mbria Math" pitchFamily="18" charset="0"/>
              </a:rPr>
              <a:t>Классн. рук.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7088" y="188913"/>
            <a:ext cx="72009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Картина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преемственности: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начало года,  сентябрь месяц</a:t>
            </a:r>
            <a:endParaRPr lang="ru-RU" sz="3600" b="1" dirty="0">
              <a:solidFill>
                <a:srgbClr val="FF0000"/>
              </a:solidFill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69" name="TextBox 7"/>
          <p:cNvSpPr txBox="1">
            <a:spLocks noChangeArrowheads="1"/>
          </p:cNvSpPr>
          <p:nvPr/>
        </p:nvSpPr>
        <p:spPr bwMode="auto">
          <a:xfrm rot="478868">
            <a:off x="4965700" y="5734050"/>
            <a:ext cx="3170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</a:rPr>
              <a:t>Биология. География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</a:rPr>
              <a:t>Физика. Химия</a:t>
            </a:r>
          </a:p>
        </p:txBody>
      </p:sp>
      <p:grpSp>
        <p:nvGrpSpPr>
          <p:cNvPr id="12" name="Группа 82"/>
          <p:cNvGrpSpPr>
            <a:grpSpLocks/>
          </p:cNvGrpSpPr>
          <p:nvPr/>
        </p:nvGrpSpPr>
        <p:grpSpPr bwMode="auto">
          <a:xfrm>
            <a:off x="755650" y="4456113"/>
            <a:ext cx="1555750" cy="1781175"/>
            <a:chOff x="827584" y="4603519"/>
            <a:chExt cx="726182" cy="911967"/>
          </a:xfrm>
        </p:grpSpPr>
        <p:pic>
          <p:nvPicPr>
            <p:cNvPr id="27671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603519"/>
              <a:ext cx="335043" cy="89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667761"/>
              <a:ext cx="4381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5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</a:rPr>
              <a:t> 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7190" y="188640"/>
            <a:ext cx="56166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/>
                <a:cs typeface="Times New Roman" pitchFamily="18" charset="0"/>
              </a:rPr>
              <a:t>Начальная школа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начальных классах мы очень робко и несмело даем в руки ребенку инструмент, без совершенного владения которым невозможно представить его интеллектуальную жизнь, его всестороннее развитие.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6" name="Picture 36" descr="http://i011.radikal.ru/1208/68/35a3909f4d5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793709"/>
            <a:ext cx="3024336" cy="1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http://s003.radikal.ru/i201/1208/ce/802bd2bcb76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93709"/>
            <a:ext cx="1296144" cy="18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6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</a:rPr>
              <a:t> 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7190" y="188640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/>
                <a:cs typeface="Times New Roman" pitchFamily="18" charset="0"/>
              </a:rPr>
              <a:t>Основная школа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7190" y="1052736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потом в средних классах учителя требуют, чтобы инструмент этот в руках ребенка действовал быстро и безотказно. Учитель даже не интересуется, в каком состоянии этот инструмент, забывает, что его постоянно надо налаживать, не видит, что зачастую индивидуальный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инструмент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руках ребенка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сломался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	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только поэтому ребенок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не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 дальше учиться.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10" descr="http://i053.radikal.ru/1208/cf/335af1da8dc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584176" cy="16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1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Причины снижения успеваемости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 Увеличение объёма учебной нагрузки</a:t>
            </a:r>
          </a:p>
          <a:p>
            <a:r>
              <a:rPr lang="ru-RU" sz="2800" dirty="0" smtClean="0"/>
              <a:t>2.Новые учебные дисциплины: история, обществознание, география, биология.</a:t>
            </a:r>
          </a:p>
          <a:p>
            <a:r>
              <a:rPr lang="ru-RU" sz="2800" dirty="0" smtClean="0"/>
              <a:t>3.Большое количество учителей вместо одного</a:t>
            </a:r>
          </a:p>
          <a:p>
            <a:r>
              <a:rPr lang="ru-RU" sz="2800" dirty="0" smtClean="0"/>
              <a:t>4.Отсутствие единства требований</a:t>
            </a:r>
          </a:p>
          <a:p>
            <a:r>
              <a:rPr lang="ru-RU" sz="2800" dirty="0" smtClean="0"/>
              <a:t>5.Смена традиций классного коллектива, которые создавались в течение четырёх лет</a:t>
            </a:r>
          </a:p>
          <a:p>
            <a:r>
              <a:rPr lang="ru-RU" sz="2800" dirty="0" smtClean="0"/>
              <a:t>6.Совпадает с переходным возрастом</a:t>
            </a:r>
          </a:p>
          <a:p>
            <a:endParaRPr lang="ru-RU" dirty="0" smtClean="0"/>
          </a:p>
        </p:txBody>
      </p:sp>
      <p:pic>
        <p:nvPicPr>
          <p:cNvPr id="4" name="Picture 64" descr="http://s018.radikal.ru/i523/1208/06/d391d068dfd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82" y="3571876"/>
            <a:ext cx="864453" cy="31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Причины снижения успеваемости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/>
          <a:lstStyle/>
          <a:p>
            <a:r>
              <a:rPr lang="ru-RU" sz="2800" dirty="0" smtClean="0"/>
              <a:t>7. Ослабление внешнего контроля</a:t>
            </a:r>
          </a:p>
          <a:p>
            <a:r>
              <a:rPr lang="ru-RU" sz="2800" dirty="0" smtClean="0"/>
              <a:t>8.Неполнота данных о выпускниках начальной школы</a:t>
            </a:r>
          </a:p>
          <a:p>
            <a:r>
              <a:rPr lang="ru-RU" sz="2800" dirty="0" smtClean="0"/>
              <a:t>9. Несоответствие оценок реальным результатам обучения</a:t>
            </a:r>
          </a:p>
          <a:p>
            <a:r>
              <a:rPr lang="ru-RU" sz="2800" dirty="0" smtClean="0"/>
              <a:t>10. Скачкообразный переход к новым в сравнении с начальной школой методам обучения</a:t>
            </a:r>
          </a:p>
          <a:p>
            <a:r>
              <a:rPr lang="ru-RU" sz="2800" dirty="0" smtClean="0"/>
              <a:t>11. Рассогласование в содержании учебных курсов начальной и средней школы</a:t>
            </a:r>
          </a:p>
          <a:p>
            <a:r>
              <a:rPr lang="ru-RU" sz="2800" dirty="0" smtClean="0"/>
              <a:t>12. Рассогласование в нормах выставления оценок с начальной школой</a:t>
            </a:r>
          </a:p>
          <a:p>
            <a:endParaRPr lang="ru-RU" dirty="0"/>
          </a:p>
        </p:txBody>
      </p:sp>
      <p:pic>
        <p:nvPicPr>
          <p:cNvPr id="4098" name="Picture 2" descr="C:\Users\Mila\Desktop\run-to-class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45" y="1142984"/>
            <a:ext cx="2381255" cy="168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1936</Words>
  <Application>Microsoft Office PowerPoint</Application>
  <PresentationFormat>Экран (4:3)</PresentationFormat>
  <Paragraphs>330</Paragraphs>
  <Slides>46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снижения успеваемости </vt:lpstr>
      <vt:lpstr>Причины снижения успеваемости </vt:lpstr>
      <vt:lpstr>Презентация PowerPoint</vt:lpstr>
      <vt:lpstr>Приоритетное направление развития образования - переход на новые образовательные стандарты </vt:lpstr>
      <vt:lpstr>Ведущие принципы ФГОС — принципы преемственности и развития.</vt:lpstr>
      <vt:lpstr>ФГОС – новая парадигма (модель) отечественного образования</vt:lpstr>
      <vt:lpstr>ОБЩЕЕ</vt:lpstr>
      <vt:lpstr>Системно - деятельностный подход </vt:lpstr>
      <vt:lpstr>Портрет выпускника начальной школы </vt:lpstr>
      <vt:lpstr>Презентация PowerPoint</vt:lpstr>
      <vt:lpstr>Презентация PowerPoint</vt:lpstr>
      <vt:lpstr>Презентация PowerPoint</vt:lpstr>
      <vt:lpstr>ФГОС НОО и ФГОС ООО –  это система требований,   «3Т»: </vt:lpstr>
      <vt:lpstr>Ключевая составляющая Стандарта</vt:lpstr>
      <vt:lpstr>Презентация PowerPoint</vt:lpstr>
      <vt:lpstr>Формировать и развивать УУД</vt:lpstr>
      <vt:lpstr>УУД</vt:lpstr>
      <vt:lpstr>включая:</vt:lpstr>
      <vt:lpstr>планируемые результаты</vt:lpstr>
      <vt:lpstr>Личностные</vt:lpstr>
      <vt:lpstr>Познавательные</vt:lpstr>
      <vt:lpstr>Коммуникативные </vt:lpstr>
      <vt:lpstr>Регулятивные</vt:lpstr>
      <vt:lpstr>Презентация PowerPoint</vt:lpstr>
      <vt:lpstr>Личностные результаты</vt:lpstr>
      <vt:lpstr>Презентация PowerPoint</vt:lpstr>
      <vt:lpstr>Презентация PowerPoint</vt:lpstr>
      <vt:lpstr>Достижение планируемых результатов освоения ООП ООО</vt:lpstr>
      <vt:lpstr> Современный   урок</vt:lpstr>
      <vt:lpstr>Предметная деятельность учителя</vt:lpstr>
      <vt:lpstr>! Формулировки заданий</vt:lpstr>
      <vt:lpstr>вместо</vt:lpstr>
      <vt:lpstr>Презентация PowerPoint</vt:lpstr>
      <vt:lpstr>Требования ФГОС ОО к современному уроку </vt:lpstr>
      <vt:lpstr>Требования ФГОС ОО к современному уроку</vt:lpstr>
      <vt:lpstr>Компоненты учебного задания</vt:lpstr>
      <vt:lpstr>  Максимально эффективно усваивается информация, которая:  </vt:lpstr>
      <vt:lpstr>Пути решения </vt:lpstr>
      <vt:lpstr>Решения : </vt:lpstr>
    </vt:vector>
  </TitlesOfParts>
  <Company>Филиал ЗАО "ЛУКОЙЛ-Информ" в г. Волгограде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1</cp:lastModifiedBy>
  <cp:revision>333</cp:revision>
  <cp:lastPrinted>2017-11-08T09:41:06Z</cp:lastPrinted>
  <dcterms:created xsi:type="dcterms:W3CDTF">2011-07-03T03:26:05Z</dcterms:created>
  <dcterms:modified xsi:type="dcterms:W3CDTF">2017-11-09T07:24:08Z</dcterms:modified>
</cp:coreProperties>
</file>