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-21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90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59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23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86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63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62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81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61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42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23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677" y="0"/>
            <a:ext cx="12397154" cy="688868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84820" y="2734363"/>
            <a:ext cx="86076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Arial"/>
              </a:rPr>
              <a:t>Отдел по реализации проектов в сфере </a:t>
            </a:r>
          </a:p>
          <a:p>
            <a:pPr lvl="0" algn="ctr"/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Arial"/>
              </a:rPr>
              <a:t>Гражданской </a:t>
            </a:r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Arial"/>
              </a:rPr>
              <a:t>идентичности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175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1649" y="975911"/>
            <a:ext cx="10506808" cy="527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Информационные ресурсы</a:t>
            </a:r>
          </a:p>
          <a:p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ресурсы:</a:t>
            </a: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Основной ресурс для регистрации участников и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команд –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рдш.рф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Корпоративный университет Российского движения школьников –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rdsh.education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Социальные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сети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:</a:t>
            </a: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ВКонтакте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 </a:t>
            </a: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Группа направления «Гражданская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активность»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vk.com/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skm_gactivity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Официальная группа РДШ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vk.com/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skm_rus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Страница в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Instagram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instagram.com/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skm_gactivity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62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3192" y="1274885"/>
            <a:ext cx="1037492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/>
            <a:r>
              <a:rPr lang="ru-RU" sz="2000" dirty="0" smtClean="0">
                <a:latin typeface="Arial Narrow" panose="020B0606020202030204" pitchFamily="34" charset="0"/>
              </a:rPr>
              <a:t>Исходя из содержания Стратегии </a:t>
            </a:r>
            <a:r>
              <a:rPr lang="ru-RU" sz="2000" dirty="0">
                <a:latin typeface="Arial Narrow" panose="020B0606020202030204" pitchFamily="34" charset="0"/>
              </a:rPr>
              <a:t>развития воспитания в Российской Федерации на период </a:t>
            </a:r>
            <a:br>
              <a:rPr lang="ru-RU" sz="2000" dirty="0">
                <a:latin typeface="Arial Narrow" panose="020B0606020202030204" pitchFamily="34" charset="0"/>
              </a:rPr>
            </a:br>
            <a:r>
              <a:rPr lang="ru-RU" sz="2000" dirty="0">
                <a:latin typeface="Arial Narrow" panose="020B0606020202030204" pitchFamily="34" charset="0"/>
              </a:rPr>
              <a:t>до 2025 </a:t>
            </a:r>
            <a:r>
              <a:rPr lang="ru-RU" sz="2000" dirty="0" smtClean="0">
                <a:latin typeface="Arial Narrow" panose="020B0606020202030204" pitchFamily="34" charset="0"/>
              </a:rPr>
              <a:t>года от 25.05.2015</a:t>
            </a:r>
          </a:p>
          <a:p>
            <a:pPr indent="447675"/>
            <a:endParaRPr lang="ru-RU" dirty="0" smtClean="0">
              <a:latin typeface="Arial Narrow" panose="020B0606020202030204" pitchFamily="34" charset="0"/>
            </a:endParaRPr>
          </a:p>
          <a:p>
            <a:pPr algn="ctr"/>
            <a:r>
              <a:rPr lang="ru-RU" sz="2400" b="1" cap="small" dirty="0">
                <a:latin typeface="Arial Narrow" panose="020B0606020202030204" pitchFamily="34" charset="0"/>
              </a:rPr>
              <a:t>Миссия </a:t>
            </a:r>
            <a:r>
              <a:rPr lang="ru-RU" sz="2400" b="1" cap="small" dirty="0" err="1" smtClean="0">
                <a:latin typeface="Arial Narrow" panose="020B0606020202030204" pitchFamily="34" charset="0"/>
              </a:rPr>
              <a:t>поднаправления</a:t>
            </a:r>
            <a:r>
              <a:rPr lang="ru-RU" sz="2400" b="1" cap="small" dirty="0" smtClean="0">
                <a:latin typeface="Arial Narrow" panose="020B0606020202030204" pitchFamily="34" charset="0"/>
              </a:rPr>
              <a:t> «Гражданская идентичность»</a:t>
            </a:r>
            <a:br>
              <a:rPr lang="ru-RU" sz="2400" b="1" cap="small" dirty="0" smtClean="0">
                <a:latin typeface="Arial Narrow" panose="020B0606020202030204" pitchFamily="34" charset="0"/>
              </a:rPr>
            </a:br>
            <a:endParaRPr lang="ru-RU" sz="1000" dirty="0">
              <a:latin typeface="Arial Narrow" panose="020B0606020202030204" pitchFamily="34" charset="0"/>
            </a:endParaRPr>
          </a:p>
          <a:p>
            <a:pPr indent="447675"/>
            <a:r>
              <a:rPr lang="ru-RU" sz="2200" dirty="0">
                <a:latin typeface="Arial Narrow" panose="020B0606020202030204" pitchFamily="34" charset="0"/>
              </a:rPr>
              <a:t>Развитие правовой и политической культуры </a:t>
            </a:r>
            <a:r>
              <a:rPr lang="ru-RU" sz="2200" dirty="0" smtClean="0">
                <a:latin typeface="Arial Narrow" panose="020B0606020202030204" pitchFamily="34" charset="0"/>
              </a:rPr>
              <a:t>детей.</a:t>
            </a:r>
          </a:p>
          <a:p>
            <a:pPr indent="447675"/>
            <a:endParaRPr lang="ru-RU" sz="1000" dirty="0" smtClean="0">
              <a:latin typeface="Arial Narrow" panose="020B0606020202030204" pitchFamily="34" charset="0"/>
            </a:endParaRPr>
          </a:p>
          <a:p>
            <a:pPr indent="447675"/>
            <a:r>
              <a:rPr lang="ru-RU" sz="2200" dirty="0">
                <a:latin typeface="Arial Narrow" panose="020B0606020202030204" pitchFamily="34" charset="0"/>
              </a:rPr>
              <a:t>Р</a:t>
            </a:r>
            <a:r>
              <a:rPr lang="ru-RU" sz="2200" dirty="0" smtClean="0">
                <a:latin typeface="Arial Narrow" panose="020B0606020202030204" pitchFamily="34" charset="0"/>
              </a:rPr>
              <a:t>асширение </a:t>
            </a:r>
            <a:r>
              <a:rPr lang="ru-RU" sz="2200" dirty="0">
                <a:latin typeface="Arial Narrow" panose="020B0606020202030204" pitchFamily="34" charset="0"/>
              </a:rPr>
              <a:t>конструктивного </a:t>
            </a:r>
            <a:r>
              <a:rPr lang="ru-RU" sz="2200" dirty="0" smtClean="0">
                <a:latin typeface="Arial Narrow" panose="020B0606020202030204" pitchFamily="34" charset="0"/>
              </a:rPr>
              <a:t>участия подростков  </a:t>
            </a:r>
            <a:r>
              <a:rPr lang="ru-RU" sz="2200" dirty="0">
                <a:latin typeface="Arial Narrow" panose="020B0606020202030204" pitchFamily="34" charset="0"/>
              </a:rPr>
              <a:t>в принятии решений, затрагивающих их права и интересы в различных формах общественных отношений, самоорганизации, самоуправления, общественно значимой деятельности. </a:t>
            </a:r>
            <a:endParaRPr lang="ru-RU" sz="2200" dirty="0" smtClean="0">
              <a:latin typeface="Arial Narrow" panose="020B0606020202030204" pitchFamily="34" charset="0"/>
            </a:endParaRPr>
          </a:p>
          <a:p>
            <a:pPr indent="447675"/>
            <a:endParaRPr lang="ru-RU" sz="1000" dirty="0" smtClean="0">
              <a:latin typeface="Arial Narrow" panose="020B0606020202030204" pitchFamily="34" charset="0"/>
            </a:endParaRPr>
          </a:p>
          <a:p>
            <a:pPr indent="447675"/>
            <a:r>
              <a:rPr lang="ru-RU" sz="2200" dirty="0" smtClean="0">
                <a:latin typeface="Arial Narrow" panose="020B0606020202030204" pitchFamily="34" charset="0"/>
              </a:rPr>
              <a:t>Развитие </a:t>
            </a:r>
            <a:r>
              <a:rPr lang="ru-RU" sz="2200" dirty="0">
                <a:latin typeface="Arial Narrow" panose="020B0606020202030204" pitchFamily="34" charset="0"/>
              </a:rPr>
              <a:t>в детской среде ответственности, принципов коллективизма </a:t>
            </a:r>
            <a:r>
              <a:rPr lang="ru-RU" sz="2200" dirty="0" smtClean="0">
                <a:latin typeface="Arial Narrow" panose="020B0606020202030204" pitchFamily="34" charset="0"/>
              </a:rPr>
              <a:t>и социальной </a:t>
            </a:r>
            <a:r>
              <a:rPr lang="ru-RU" sz="2200" dirty="0">
                <a:latin typeface="Arial Narrow" panose="020B0606020202030204" pitchFamily="34" charset="0"/>
              </a:rPr>
              <a:t>солидарности.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39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5078" y="808909"/>
            <a:ext cx="1011115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small" dirty="0" smtClean="0">
                <a:latin typeface="Arial Narrow" panose="020B0606020202030204" pitchFamily="34" charset="0"/>
              </a:rPr>
              <a:t>Проекты </a:t>
            </a:r>
            <a:r>
              <a:rPr lang="ru-RU" sz="3200" b="1" cap="small" dirty="0" err="1" smtClean="0">
                <a:latin typeface="Arial Narrow" panose="020B0606020202030204" pitchFamily="34" charset="0"/>
              </a:rPr>
              <a:t>поднаправления</a:t>
            </a:r>
            <a:r>
              <a:rPr lang="ru-RU" sz="3200" b="1" cap="small" dirty="0" smtClean="0">
                <a:latin typeface="Arial Narrow" panose="020B0606020202030204" pitchFamily="34" charset="0"/>
              </a:rPr>
              <a:t> и их взаимодействие</a:t>
            </a:r>
            <a:br>
              <a:rPr lang="ru-RU" sz="3200" b="1" cap="small" dirty="0" smtClean="0">
                <a:latin typeface="Arial Narrow" panose="020B0606020202030204" pitchFamily="34" charset="0"/>
              </a:rPr>
            </a:br>
            <a:endParaRPr lang="ru-RU" sz="3200" dirty="0">
              <a:latin typeface="Arial Narrow" panose="020B0606020202030204" pitchFamily="34" charset="0"/>
            </a:endParaRPr>
          </a:p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Основной проект:</a:t>
            </a:r>
          </a:p>
          <a:p>
            <a:pPr algn="ctr"/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«РДШ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Территория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самоуправления»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Дополнительные проекты:</a:t>
            </a:r>
          </a:p>
          <a:p>
            <a:pPr algn="ctr">
              <a:spcAft>
                <a:spcPts val="0"/>
              </a:spcAft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Академия Гражданина»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Дискуссионный клуб РДШ»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Командная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Лаборатория «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КоЛаб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Твой выбор»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302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062" y="3837842"/>
            <a:ext cx="2189285" cy="218928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88" b="32469"/>
          <a:stretch/>
        </p:blipFill>
        <p:spPr>
          <a:xfrm>
            <a:off x="404444" y="2888271"/>
            <a:ext cx="3015763" cy="34806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32" b="8191"/>
          <a:stretch/>
        </p:blipFill>
        <p:spPr>
          <a:xfrm rot="1310312">
            <a:off x="4128777" y="339898"/>
            <a:ext cx="4292225" cy="393546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840" y="452802"/>
            <a:ext cx="2382701" cy="243546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8" t="57963" r="55653" b="3993"/>
          <a:stretch/>
        </p:blipFill>
        <p:spPr>
          <a:xfrm rot="1749585">
            <a:off x="8185162" y="3330696"/>
            <a:ext cx="681446" cy="72054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8" t="57963" r="55653" b="3993"/>
          <a:stretch/>
        </p:blipFill>
        <p:spPr>
          <a:xfrm rot="1749585">
            <a:off x="2015150" y="1466726"/>
            <a:ext cx="681446" cy="72054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8" t="57963" r="55653" b="3993"/>
          <a:stretch/>
        </p:blipFill>
        <p:spPr>
          <a:xfrm rot="1749585">
            <a:off x="10552469" y="3330695"/>
            <a:ext cx="681446" cy="72054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8" t="57963" r="55653" b="3993"/>
          <a:stretch/>
        </p:blipFill>
        <p:spPr>
          <a:xfrm rot="1749585">
            <a:off x="5760661" y="168714"/>
            <a:ext cx="681446" cy="72054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8" t="57963" r="55653" b="3993"/>
          <a:stretch/>
        </p:blipFill>
        <p:spPr>
          <a:xfrm rot="1749585">
            <a:off x="7349894" y="5024662"/>
            <a:ext cx="681446" cy="72054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 rot="18367086">
            <a:off x="78726" y="4285272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Академия Гражданина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80741" y="4656731"/>
            <a:ext cx="817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Твой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выбор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20350162">
            <a:off x="4677023" y="2080389"/>
            <a:ext cx="3613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РДШ – Территория самоуправления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03861" y="1372587"/>
            <a:ext cx="3148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Командная лаборатория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КоЛаб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8801266">
            <a:off x="4882923" y="3760773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Дискуссионный клуб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110680" y="1316994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Смена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 ВДЦ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06324" y="519364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ДЕД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235581" y="350630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ДЕД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602888" y="350630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ДЕД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11080" y="344320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ДЕД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66462" y="1650371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ДЕД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37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5563" y="729735"/>
            <a:ext cx="933742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«РДШ – Территория самоуправления»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Зачем?</a:t>
            </a:r>
          </a:p>
          <a:p>
            <a:pPr marL="720725" lvl="1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оздать условия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развития и поддержки опыта гражданской деятельности школьников </a:t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 помощью реализации проектных инициатив.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кого?</a:t>
            </a:r>
          </a:p>
          <a:p>
            <a:pPr marL="720725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Обучающихся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образовательных организаций в возрасте от 11 до 17 лет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Сколько их будет?</a:t>
            </a:r>
          </a:p>
          <a:p>
            <a:pPr marL="720725" lvl="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20 000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участников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хотим получить?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итогам проекта участники создают и реализуют собственные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проекты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Финал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Авторы лучших проектов получат памятные подарки от РДШ и будут рекомендованы к участию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тематической смене «РДШ – Территория самоуправления».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Контактное лицо</a:t>
            </a:r>
            <a:endParaRPr lang="ru-RU" b="1" i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Анастасия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Федорушкина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тел. (495) 122-21-26 (доб. 160), эл. почта: rdsh-ts@rdcentr.ru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07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5563" y="729735"/>
            <a:ext cx="933742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«Академия Гражданина»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Зачем?</a:t>
            </a:r>
          </a:p>
          <a:p>
            <a:pPr marL="720725" lvl="1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усвоение школьниками системы гражданских знаний и норм, позволяющей осуществлять целенаправленную гражданскую деятельность и функционировать в качестве полноправного члена общества.</a:t>
            </a:r>
          </a:p>
          <a:p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кого?</a:t>
            </a:r>
          </a:p>
          <a:p>
            <a:pPr marL="720725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Обучающихся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образовательных организаций в возрасте от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8 лет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Сколько их будет?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000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участников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хотим получить?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Каждый участник получает сертификат о прохождении образовательного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курса, а так же возможность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поучаствовать в Олимпиадах</a:t>
            </a: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Финал</a:t>
            </a:r>
            <a:endParaRPr lang="ru-RU" b="1" i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итогам Олимпиад участники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получат памятные подарки и будут рекомендованы к участию в тематической смене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РДШ – Территория самоуправления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</a:t>
            </a:r>
            <a:endParaRPr lang="ru-RU" dirty="0"/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Контактное лицо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Василиса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Петрова тел. 8(495) 122-21-26 (доб. 160), эл. почта: vpetrova@myrdsh.ru</a:t>
            </a:r>
          </a:p>
        </p:txBody>
      </p:sp>
    </p:spTree>
    <p:extLst>
      <p:ext uri="{BB962C8B-B14F-4D97-AF65-F5344CB8AC3E}">
        <p14:creationId xmlns:p14="http://schemas.microsoft.com/office/powerpoint/2010/main" val="155524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5563" y="729735"/>
            <a:ext cx="9337422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«Командная лаборатория </a:t>
            </a:r>
            <a:r>
              <a:rPr lang="ru-RU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КоЛаб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</a:t>
            </a:r>
          </a:p>
          <a:p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Зачем?</a:t>
            </a:r>
          </a:p>
          <a:p>
            <a:pPr marL="720725" lvl="1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развивать самостоятельность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школьников в принятии и реализации решений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достижения общественно значимых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целей.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кого?</a:t>
            </a:r>
          </a:p>
          <a:p>
            <a:pPr marL="720725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Обучающихся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образовательных организаций в возрасте от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11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 17 лет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Сколько их будет?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000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участников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n-US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хотим получить?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чек-лист, отражающий процесс организации командной работы над решением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кейса;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100 решенных кейсов</a:t>
            </a:r>
          </a:p>
          <a:p>
            <a:pPr marL="720725"/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Финал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Авторы лучших проектов получат памятные подарки от РДШ и будут рекомендованы к участию в тематической смене «РДШ – Территория самоуправления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».</a:t>
            </a:r>
          </a:p>
          <a:p>
            <a:endParaRPr lang="en-US" sz="8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Контактное 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лицо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Ольга Дятлова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8 (495) 122-21-26 (доб. 160), эл. почта: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odyatlova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@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myrdsh.r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328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8515" y="668191"/>
            <a:ext cx="9697914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«Дискуссионный клуб РДШ»</a:t>
            </a:r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Зачем?</a:t>
            </a:r>
          </a:p>
          <a:p>
            <a:pPr marL="720725" lvl="1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формировать собственные взгляды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(гражданской позиции) обучающихся на происходящие вокруг события, ценности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воззрения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endParaRPr lang="ru-RU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кого?</a:t>
            </a:r>
          </a:p>
          <a:p>
            <a:pPr marL="720725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Обучающихся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образовательных организаций в возрасте от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11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 17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лет</a:t>
            </a:r>
          </a:p>
          <a:p>
            <a:pPr marL="720725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Педагоги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Сколько их будет?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000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участников</a:t>
            </a:r>
          </a:p>
          <a:p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хотим получить?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создание на базе образовательных организаций сети дискуссионных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клубов (150 за первый год);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систематизация проблем современных школьников и путей их решения;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видеозаписи выступлений школьников в формате TED с отражением своей гражданской позиции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актуальным проблемам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Финал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Участники лучших клубов получат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памятные подарки от РДШ и будут рекомендованы к участию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тематической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смене «РДШ – Территория самоуправления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».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Контактное лицо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Ольга Дятлова 8 (495) 122-21-26 (доб. 160), эл. почта: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odyatlova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@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myrdsh.r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720725" lvl="0"/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99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8515" y="668191"/>
            <a:ext cx="9697914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«Твой выбор»</a:t>
            </a:r>
          </a:p>
          <a:p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Зачем?</a:t>
            </a:r>
          </a:p>
          <a:p>
            <a:pPr marL="720725" lvl="1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формирование гражданского мировоззрения младших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школьников.</a:t>
            </a:r>
          </a:p>
          <a:p>
            <a:pPr marL="720725" lvl="1"/>
            <a:endParaRPr lang="ru-RU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кого?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Обучающиеся образовательных организаций в возрасте от 6 до 11 лет;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Педагоги.</a:t>
            </a:r>
          </a:p>
          <a:p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Сколько их будет?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150 классов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хотим получить?</a:t>
            </a:r>
          </a:p>
          <a:p>
            <a:pPr marL="720725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Проведение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деловой игры «Твой выбор», где проходит голосование по вопросу принимаемого свода общих правил – Конвенции класса.</a:t>
            </a:r>
          </a:p>
          <a:p>
            <a:pPr marL="720725"/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Финал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итогам проекта будут выбраны 60 отличившихся классов, которые будут награждены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подарочными наборами  от РДШ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n-US" sz="8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Контактное 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лицо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Павел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Немков тел. 8 (495) 122 21 26 (доб. 160), эл. почта: nemkov.p.a@myrdsh.ru</a:t>
            </a:r>
          </a:p>
        </p:txBody>
      </p:sp>
    </p:spTree>
    <p:extLst>
      <p:ext uri="{BB962C8B-B14F-4D97-AF65-F5344CB8AC3E}">
        <p14:creationId xmlns:p14="http://schemas.microsoft.com/office/powerpoint/2010/main" val="4022592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529</Words>
  <Application>Microsoft Office PowerPoint</Application>
  <PresentationFormat>Произвольный</PresentationFormat>
  <Paragraphs>132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SafeTec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Пелипенкова Дарья Юрьевна</dc:creator>
  <cp:lastModifiedBy>Учитель</cp:lastModifiedBy>
  <cp:revision>13</cp:revision>
  <dcterms:created xsi:type="dcterms:W3CDTF">2020-08-11T13:09:48Z</dcterms:created>
  <dcterms:modified xsi:type="dcterms:W3CDTF">2020-10-15T05:51:32Z</dcterms:modified>
</cp:coreProperties>
</file>